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20" r:id="rId1"/>
  </p:sldMasterIdLst>
  <p:handoutMasterIdLst>
    <p:handoutMasterId r:id="rId24"/>
  </p:handoutMasterIdLst>
  <p:sldIdLst>
    <p:sldId id="256" r:id="rId2"/>
    <p:sldId id="257" r:id="rId3"/>
    <p:sldId id="282" r:id="rId4"/>
    <p:sldId id="283" r:id="rId5"/>
    <p:sldId id="258" r:id="rId6"/>
    <p:sldId id="284" r:id="rId7"/>
    <p:sldId id="259" r:id="rId8"/>
    <p:sldId id="285" r:id="rId9"/>
    <p:sldId id="286" r:id="rId10"/>
    <p:sldId id="287" r:id="rId11"/>
    <p:sldId id="260" r:id="rId12"/>
    <p:sldId id="261" r:id="rId13"/>
    <p:sldId id="289" r:id="rId14"/>
    <p:sldId id="288" r:id="rId15"/>
    <p:sldId id="262" r:id="rId16"/>
    <p:sldId id="294" r:id="rId17"/>
    <p:sldId id="290" r:id="rId18"/>
    <p:sldId id="291" r:id="rId19"/>
    <p:sldId id="292" r:id="rId20"/>
    <p:sldId id="293" r:id="rId21"/>
    <p:sldId id="279" r:id="rId22"/>
    <p:sldId id="281" r:id="rId2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80" d="100"/>
          <a:sy n="80" d="100"/>
        </p:scale>
        <p:origin x="-1188" y="-612"/>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CEDD231-A0B7-4D84-AEA8-E70FC3286077}" type="datetimeFigureOut">
              <a:rPr lang="en-US" smtClean="0"/>
              <a:pPr/>
              <a:t>4/4/2017</a:t>
            </a:fld>
            <a:endParaRPr lang="en-PH"/>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PH"/>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EF65BD4-A5ED-4042-A1AE-CC8166D30F31}" type="slidenum">
              <a:rPr lang="en-PH" smtClean="0"/>
              <a:pPr/>
              <a:t>‹#›</a:t>
            </a:fld>
            <a:endParaRPr lang="en-PH"/>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2914650"/>
            <a:ext cx="6858000" cy="74295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3843338"/>
            <a:ext cx="6858000" cy="40005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4766310"/>
            <a:ext cx="2286000" cy="274320"/>
          </a:xfrm>
        </p:spPr>
        <p:txBody>
          <a:bodyPr/>
          <a:lstStyle>
            <a:lvl1pPr>
              <a:defRPr sz="1400"/>
            </a:lvl1pPr>
          </a:lstStyle>
          <a:p>
            <a:fld id="{CB712A7E-AD1F-42FD-9E1B-6ABE42015038}" type="datetimeFigureOut">
              <a:rPr lang="en-US" smtClean="0"/>
              <a:pPr/>
              <a:t>4/4/2017</a:t>
            </a:fld>
            <a:endParaRPr lang="en-PH"/>
          </a:p>
        </p:txBody>
      </p:sp>
      <p:sp>
        <p:nvSpPr>
          <p:cNvPr id="17" name="Footer Placeholder 16"/>
          <p:cNvSpPr>
            <a:spLocks noGrp="1"/>
          </p:cNvSpPr>
          <p:nvPr>
            <p:ph type="ftr" sz="quarter" idx="11"/>
          </p:nvPr>
        </p:nvSpPr>
        <p:spPr>
          <a:xfrm>
            <a:off x="2898648" y="4766310"/>
            <a:ext cx="3474720" cy="274320"/>
          </a:xfrm>
        </p:spPr>
        <p:txBody>
          <a:bodyPr/>
          <a:lstStyle/>
          <a:p>
            <a:endParaRPr lang="en-PH"/>
          </a:p>
        </p:txBody>
      </p:sp>
      <p:sp>
        <p:nvSpPr>
          <p:cNvPr id="29" name="Slide Number Placeholder 28"/>
          <p:cNvSpPr>
            <a:spLocks noGrp="1"/>
          </p:cNvSpPr>
          <p:nvPr>
            <p:ph type="sldNum" sz="quarter" idx="12"/>
          </p:nvPr>
        </p:nvSpPr>
        <p:spPr>
          <a:xfrm>
            <a:off x="1216152" y="4766310"/>
            <a:ext cx="1219200" cy="274320"/>
          </a:xfrm>
        </p:spPr>
        <p:txBody>
          <a:bodyPr/>
          <a:lstStyle/>
          <a:p>
            <a:fld id="{693D06F2-DE1C-4FE6-AD33-F277D2A3EC8D}" type="slidenum">
              <a:rPr lang="en-PH" smtClean="0"/>
              <a:pPr/>
              <a:t>‹#›</a:t>
            </a:fld>
            <a:endParaRPr lang="en-PH"/>
          </a:p>
        </p:txBody>
      </p:sp>
      <p:sp>
        <p:nvSpPr>
          <p:cNvPr id="21" name="Rectangle 20"/>
          <p:cNvSpPr/>
          <p:nvPr/>
        </p:nvSpPr>
        <p:spPr>
          <a:xfrm>
            <a:off x="904875" y="2736056"/>
            <a:ext cx="7315200" cy="96012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3786188"/>
            <a:ext cx="7315200" cy="51435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2736056"/>
            <a:ext cx="228600" cy="96012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3786188"/>
            <a:ext cx="228600" cy="51435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B712A7E-AD1F-42FD-9E1B-6ABE42015038}" type="datetimeFigureOut">
              <a:rPr lang="en-US" smtClean="0"/>
              <a:pPr/>
              <a:t>4/4/2017</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93D06F2-DE1C-4FE6-AD33-F277D2A3EC8D}" type="slidenum">
              <a:rPr lang="en-PH" smtClean="0"/>
              <a:pPr/>
              <a:t>‹#›</a:t>
            </a:fld>
            <a:endParaRPr lang="en-PH"/>
          </a:p>
        </p:txBody>
      </p:sp>
      <p:sp>
        <p:nvSpPr>
          <p:cNvPr id="8" name="Content Placeholder 7"/>
          <p:cNvSpPr>
            <a:spLocks noGrp="1"/>
          </p:cNvSpPr>
          <p:nvPr>
            <p:ph sz="quarter" idx="1"/>
          </p:nvPr>
        </p:nvSpPr>
        <p:spPr>
          <a:xfrm>
            <a:off x="457200" y="914400"/>
            <a:ext cx="8229600" cy="370332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228850"/>
            <a:ext cx="6858000" cy="8001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3200400"/>
            <a:ext cx="6781800" cy="85725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4766310"/>
            <a:ext cx="2286000" cy="274320"/>
          </a:xfrm>
        </p:spPr>
        <p:txBody>
          <a:bodyPr/>
          <a:lstStyle/>
          <a:p>
            <a:fld id="{CB712A7E-AD1F-42FD-9E1B-6ABE42015038}" type="datetimeFigureOut">
              <a:rPr lang="en-US" smtClean="0"/>
              <a:pPr/>
              <a:t>4/4/2017</a:t>
            </a:fld>
            <a:endParaRPr lang="en-PH"/>
          </a:p>
        </p:txBody>
      </p:sp>
      <p:sp>
        <p:nvSpPr>
          <p:cNvPr id="5" name="Footer Placeholder 4"/>
          <p:cNvSpPr>
            <a:spLocks noGrp="1"/>
          </p:cNvSpPr>
          <p:nvPr>
            <p:ph type="ftr" sz="quarter" idx="11"/>
          </p:nvPr>
        </p:nvSpPr>
        <p:spPr>
          <a:xfrm>
            <a:off x="2898648" y="4766310"/>
            <a:ext cx="3474720" cy="274320"/>
          </a:xfrm>
        </p:spPr>
        <p:txBody>
          <a:bodyPr/>
          <a:lstStyle/>
          <a:p>
            <a:endParaRPr lang="en-PH"/>
          </a:p>
        </p:txBody>
      </p:sp>
      <p:sp>
        <p:nvSpPr>
          <p:cNvPr id="6" name="Slide Number Placeholder 5"/>
          <p:cNvSpPr>
            <a:spLocks noGrp="1"/>
          </p:cNvSpPr>
          <p:nvPr>
            <p:ph type="sldNum" sz="quarter" idx="12"/>
          </p:nvPr>
        </p:nvSpPr>
        <p:spPr>
          <a:xfrm>
            <a:off x="1069848" y="4766310"/>
            <a:ext cx="1520952" cy="274320"/>
          </a:xfrm>
        </p:spPr>
        <p:txBody>
          <a:bodyPr/>
          <a:lstStyle/>
          <a:p>
            <a:fld id="{693D06F2-DE1C-4FE6-AD33-F277D2A3EC8D}" type="slidenum">
              <a:rPr lang="en-PH" smtClean="0"/>
              <a:pPr/>
              <a:t>‹#›</a:t>
            </a:fld>
            <a:endParaRPr lang="en-PH"/>
          </a:p>
        </p:txBody>
      </p:sp>
      <p:sp>
        <p:nvSpPr>
          <p:cNvPr id="7" name="Rectangle 6"/>
          <p:cNvSpPr/>
          <p:nvPr/>
        </p:nvSpPr>
        <p:spPr>
          <a:xfrm>
            <a:off x="914400" y="2114550"/>
            <a:ext cx="7315200" cy="96012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114550"/>
            <a:ext cx="228600" cy="96012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29600" cy="6858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B712A7E-AD1F-42FD-9E1B-6ABE42015038}" type="datetimeFigureOut">
              <a:rPr lang="en-US" smtClean="0"/>
              <a:pPr/>
              <a:t>4/4/2017</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693D06F2-DE1C-4FE6-AD33-F277D2A3EC8D}" type="slidenum">
              <a:rPr lang="en-PH" smtClean="0"/>
              <a:pPr/>
              <a:t>‹#›</a:t>
            </a:fld>
            <a:endParaRPr lang="en-PH"/>
          </a:p>
        </p:txBody>
      </p:sp>
      <p:sp>
        <p:nvSpPr>
          <p:cNvPr id="9" name="Content Placeholder 8"/>
          <p:cNvSpPr>
            <a:spLocks noGrp="1"/>
          </p:cNvSpPr>
          <p:nvPr>
            <p:ph sz="quarter" idx="1"/>
          </p:nvPr>
        </p:nvSpPr>
        <p:spPr>
          <a:xfrm>
            <a:off x="457200" y="914400"/>
            <a:ext cx="4041648" cy="370332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912114"/>
            <a:ext cx="4041648" cy="370332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29600" cy="6858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964406"/>
            <a:ext cx="4040188" cy="51435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1" y="971550"/>
            <a:ext cx="4041775" cy="51435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B712A7E-AD1F-42FD-9E1B-6ABE42015038}" type="datetimeFigureOut">
              <a:rPr lang="en-US" smtClean="0"/>
              <a:pPr/>
              <a:t>4/4/2017</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693D06F2-DE1C-4FE6-AD33-F277D2A3EC8D}" type="slidenum">
              <a:rPr lang="en-PH" smtClean="0"/>
              <a:pPr/>
              <a:t>‹#›</a:t>
            </a:fld>
            <a:endParaRPr lang="en-PH"/>
          </a:p>
        </p:txBody>
      </p:sp>
      <p:sp>
        <p:nvSpPr>
          <p:cNvPr id="11" name="Content Placeholder 10"/>
          <p:cNvSpPr>
            <a:spLocks noGrp="1"/>
          </p:cNvSpPr>
          <p:nvPr>
            <p:ph sz="quarter" idx="2"/>
          </p:nvPr>
        </p:nvSpPr>
        <p:spPr>
          <a:xfrm>
            <a:off x="457200" y="1600200"/>
            <a:ext cx="4038600" cy="302895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1600200"/>
            <a:ext cx="4038600" cy="302895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29600" cy="6858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B712A7E-AD1F-42FD-9E1B-6ABE42015038}" type="datetimeFigureOut">
              <a:rPr lang="en-US" smtClean="0"/>
              <a:pPr/>
              <a:t>4/4/2017</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693D06F2-DE1C-4FE6-AD33-F277D2A3EC8D}" type="slidenum">
              <a:rPr lang="en-PH" smtClean="0"/>
              <a:pPr/>
              <a:t>‹#›</a:t>
            </a:fld>
            <a:endParaRPr lang="en-PH"/>
          </a:p>
        </p:txBody>
      </p:sp>
      <p:sp>
        <p:nvSpPr>
          <p:cNvPr id="6" name="Isosceles Triangle 5"/>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712A7E-AD1F-42FD-9E1B-6ABE42015038}" type="datetimeFigureOut">
              <a:rPr lang="en-US" smtClean="0"/>
              <a:pPr/>
              <a:t>4/4/2017</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693D06F2-DE1C-4FE6-AD33-F277D2A3EC8D}" type="slidenum">
              <a:rPr lang="en-PH" smtClean="0"/>
              <a:pPr/>
              <a:t>‹#›</a:t>
            </a:fld>
            <a:endParaRPr lang="en-PH"/>
          </a:p>
        </p:txBody>
      </p:sp>
      <p:sp>
        <p:nvSpPr>
          <p:cNvPr id="5" name="Straight Connector 4"/>
          <p:cNvSpPr>
            <a:spLocks noChangeShapeType="1"/>
          </p:cNvSpPr>
          <p:nvPr/>
        </p:nvSpPr>
        <p:spPr bwMode="auto">
          <a:xfrm>
            <a:off x="457200" y="4764881"/>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228600"/>
            <a:ext cx="2514600" cy="62865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914401"/>
            <a:ext cx="2514600" cy="3632597"/>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B712A7E-AD1F-42FD-9E1B-6ABE42015038}" type="datetimeFigureOut">
              <a:rPr lang="en-US" smtClean="0"/>
              <a:pPr/>
              <a:t>4/4/2017</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693D06F2-DE1C-4FE6-AD33-F277D2A3EC8D}" type="slidenum">
              <a:rPr lang="en-PH" smtClean="0"/>
              <a:pPr/>
              <a:t>‹#›</a:t>
            </a:fld>
            <a:endParaRPr lang="en-PH"/>
          </a:p>
        </p:txBody>
      </p:sp>
      <p:sp>
        <p:nvSpPr>
          <p:cNvPr id="8" name="Straight Connector 7"/>
          <p:cNvSpPr>
            <a:spLocks noChangeShapeType="1"/>
          </p:cNvSpPr>
          <p:nvPr/>
        </p:nvSpPr>
        <p:spPr bwMode="auto">
          <a:xfrm>
            <a:off x="457200" y="4764881"/>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915025" y="2493169"/>
            <a:ext cx="452628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228600"/>
            <a:ext cx="5715000" cy="428625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75642"/>
            <a:ext cx="8229600" cy="506016"/>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428750"/>
            <a:ext cx="8229600" cy="3202686"/>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914400"/>
            <a:ext cx="8229600" cy="40005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B712A7E-AD1F-42FD-9E1B-6ABE42015038}" type="datetimeFigureOut">
              <a:rPr lang="en-US" smtClean="0"/>
              <a:pPr/>
              <a:t>4/4/2017</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693D06F2-DE1C-4FE6-AD33-F277D2A3EC8D}" type="slidenum">
              <a:rPr lang="en-PH" smtClean="0"/>
              <a:pPr/>
              <a:t>‹#›</a:t>
            </a:fld>
            <a:endParaRPr lang="en-PH"/>
          </a:p>
        </p:txBody>
      </p:sp>
      <p:sp>
        <p:nvSpPr>
          <p:cNvPr id="8" name="Straight Connector 7"/>
          <p:cNvSpPr>
            <a:spLocks noChangeShapeType="1"/>
          </p:cNvSpPr>
          <p:nvPr/>
        </p:nvSpPr>
        <p:spPr bwMode="auto">
          <a:xfrm>
            <a:off x="457200" y="4764881"/>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375642"/>
            <a:ext cx="182880" cy="51435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B712A7E-AD1F-42FD-9E1B-6ABE42015038}" type="datetimeFigureOut">
              <a:rPr lang="en-US" smtClean="0"/>
              <a:pPr/>
              <a:t>4/4/2017</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93D06F2-DE1C-4FE6-AD33-F277D2A3EC8D}" type="slidenum">
              <a:rPr lang="en-PH" smtClean="0"/>
              <a:pPr/>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B712A7E-AD1F-42FD-9E1B-6ABE42015038}" type="datetimeFigureOut">
              <a:rPr lang="en-US" smtClean="0"/>
              <a:pPr/>
              <a:t>4/4/2017</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93D06F2-DE1C-4FE6-AD33-F277D2A3EC8D}" type="slidenum">
              <a:rPr lang="en-PH" smtClean="0"/>
              <a:pPr/>
              <a:t>‹#›</a:t>
            </a:fld>
            <a:endParaRPr lang="en-PH"/>
          </a:p>
        </p:txBody>
      </p:sp>
      <p:sp>
        <p:nvSpPr>
          <p:cNvPr id="7" name="Straight Connector 6"/>
          <p:cNvSpPr>
            <a:spLocks noChangeShapeType="1"/>
          </p:cNvSpPr>
          <p:nvPr/>
        </p:nvSpPr>
        <p:spPr bwMode="auto">
          <a:xfrm>
            <a:off x="457200" y="4764881"/>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4361127" y="2401464"/>
            <a:ext cx="438912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14300"/>
            <a:ext cx="8229600" cy="74295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914400"/>
            <a:ext cx="8229600" cy="3682746"/>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4767263"/>
            <a:ext cx="2289048" cy="274320"/>
          </a:xfrm>
          <a:prstGeom prst="rect">
            <a:avLst/>
          </a:prstGeom>
        </p:spPr>
        <p:txBody>
          <a:bodyPr vert="horz"/>
          <a:lstStyle>
            <a:lvl1pPr algn="l" eaLnBrk="1" latinLnBrk="0" hangingPunct="1">
              <a:defRPr kumimoji="0" sz="1400">
                <a:solidFill>
                  <a:schemeClr val="tx2"/>
                </a:solidFill>
              </a:defRPr>
            </a:lvl1pPr>
          </a:lstStyle>
          <a:p>
            <a:fld id="{CB712A7E-AD1F-42FD-9E1B-6ABE42015038}" type="datetimeFigureOut">
              <a:rPr lang="en-US" smtClean="0"/>
              <a:pPr/>
              <a:t>4/4/2017</a:t>
            </a:fld>
            <a:endParaRPr lang="en-PH"/>
          </a:p>
        </p:txBody>
      </p:sp>
      <p:sp>
        <p:nvSpPr>
          <p:cNvPr id="3" name="Footer Placeholder 2"/>
          <p:cNvSpPr>
            <a:spLocks noGrp="1"/>
          </p:cNvSpPr>
          <p:nvPr>
            <p:ph type="ftr" sz="quarter" idx="3"/>
          </p:nvPr>
        </p:nvSpPr>
        <p:spPr>
          <a:xfrm>
            <a:off x="2898648" y="4767263"/>
            <a:ext cx="3505200" cy="274320"/>
          </a:xfrm>
          <a:prstGeom prst="rect">
            <a:avLst/>
          </a:prstGeom>
        </p:spPr>
        <p:txBody>
          <a:bodyPr vert="horz"/>
          <a:lstStyle>
            <a:lvl1pPr algn="r" eaLnBrk="1" latinLnBrk="0" hangingPunct="1">
              <a:defRPr kumimoji="0" sz="1400">
                <a:solidFill>
                  <a:schemeClr val="tx2"/>
                </a:solidFill>
              </a:defRPr>
            </a:lvl1pPr>
          </a:lstStyle>
          <a:p>
            <a:endParaRPr lang="en-PH"/>
          </a:p>
        </p:txBody>
      </p:sp>
      <p:sp>
        <p:nvSpPr>
          <p:cNvPr id="23" name="Slide Number Placeholder 22"/>
          <p:cNvSpPr>
            <a:spLocks noGrp="1"/>
          </p:cNvSpPr>
          <p:nvPr>
            <p:ph type="sldNum" sz="quarter" idx="4"/>
          </p:nvPr>
        </p:nvSpPr>
        <p:spPr>
          <a:xfrm>
            <a:off x="612648" y="4767263"/>
            <a:ext cx="1981200" cy="274320"/>
          </a:xfrm>
          <a:prstGeom prst="rect">
            <a:avLst/>
          </a:prstGeom>
        </p:spPr>
        <p:txBody>
          <a:bodyPr vert="horz"/>
          <a:lstStyle>
            <a:lvl1pPr algn="l" eaLnBrk="1" latinLnBrk="0" hangingPunct="1">
              <a:defRPr kumimoji="0" sz="1400">
                <a:solidFill>
                  <a:schemeClr val="tx2"/>
                </a:solidFill>
              </a:defRPr>
            </a:lvl1pPr>
          </a:lstStyle>
          <a:p>
            <a:fld id="{693D06F2-DE1C-4FE6-AD33-F277D2A3EC8D}" type="slidenum">
              <a:rPr lang="en-PH" smtClean="0"/>
              <a:pPr/>
              <a:t>‹#›</a:t>
            </a:fld>
            <a:endParaRPr lang="en-PH"/>
          </a:p>
        </p:txBody>
      </p:sp>
      <p:sp>
        <p:nvSpPr>
          <p:cNvPr id="28" name="Straight Connector 27"/>
          <p:cNvSpPr>
            <a:spLocks noChangeShapeType="1"/>
          </p:cNvSpPr>
          <p:nvPr/>
        </p:nvSpPr>
        <p:spPr bwMode="auto">
          <a:xfrm>
            <a:off x="457200" y="4764881"/>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85725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42957" y="4835567"/>
            <a:ext cx="143137"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590550"/>
            <a:ext cx="6858000" cy="1771650"/>
          </a:xfrm>
        </p:spPr>
        <p:txBody>
          <a:bodyPr>
            <a:noAutofit/>
          </a:bodyPr>
          <a:lstStyle/>
          <a:p>
            <a:pPr algn="ctr"/>
            <a:r>
              <a:rPr lang="en-PH" sz="3600" b="1" dirty="0" smtClean="0"/>
              <a:t>Infrastructure and Economic Growth: The Philippine Experience</a:t>
            </a:r>
            <a:endParaRPr lang="en-PH" sz="3600" b="1" dirty="0"/>
          </a:p>
        </p:txBody>
      </p:sp>
      <p:sp>
        <p:nvSpPr>
          <p:cNvPr id="3" name="Subtitle 2"/>
          <p:cNvSpPr>
            <a:spLocks noGrp="1"/>
          </p:cNvSpPr>
          <p:nvPr>
            <p:ph type="subTitle" idx="1"/>
          </p:nvPr>
        </p:nvSpPr>
        <p:spPr>
          <a:xfrm>
            <a:off x="1371600" y="2690482"/>
            <a:ext cx="6400800" cy="857250"/>
          </a:xfrm>
        </p:spPr>
        <p:txBody>
          <a:bodyPr>
            <a:noAutofit/>
          </a:bodyPr>
          <a:lstStyle/>
          <a:p>
            <a:pPr algn="ctr">
              <a:spcBef>
                <a:spcPts val="0"/>
              </a:spcBef>
            </a:pPr>
            <a:r>
              <a:rPr lang="en-PH" sz="1600" b="1" dirty="0" err="1" smtClean="0"/>
              <a:t>Epictetus</a:t>
            </a:r>
            <a:r>
              <a:rPr lang="en-PH" sz="1600" b="1" dirty="0" smtClean="0"/>
              <a:t> E. </a:t>
            </a:r>
            <a:r>
              <a:rPr lang="en-PH" sz="1600" b="1" dirty="0" err="1" smtClean="0"/>
              <a:t>Patalinghug</a:t>
            </a:r>
            <a:endParaRPr lang="en-PH" sz="1600" b="1" dirty="0" smtClean="0"/>
          </a:p>
          <a:p>
            <a:pPr algn="ctr">
              <a:spcBef>
                <a:spcPts val="0"/>
              </a:spcBef>
            </a:pPr>
            <a:r>
              <a:rPr lang="en-PH" sz="1600" b="1" dirty="0" smtClean="0"/>
              <a:t>Professor Emeritus of Economics and Finance</a:t>
            </a:r>
          </a:p>
          <a:p>
            <a:pPr algn="ctr">
              <a:spcBef>
                <a:spcPts val="0"/>
              </a:spcBef>
            </a:pPr>
            <a:r>
              <a:rPr lang="en-PH" sz="1600" b="1" dirty="0" smtClean="0"/>
              <a:t>University of the Philippines</a:t>
            </a:r>
          </a:p>
          <a:p>
            <a:pPr algn="ctr">
              <a:spcBef>
                <a:spcPts val="0"/>
              </a:spcBef>
            </a:pPr>
            <a:r>
              <a:rPr lang="en-PH" sz="1600" b="1" dirty="0" err="1" smtClean="0"/>
              <a:t>Diliman</a:t>
            </a:r>
            <a:r>
              <a:rPr lang="en-PH" sz="1600" b="1" dirty="0" smtClean="0"/>
              <a:t>, </a:t>
            </a:r>
            <a:r>
              <a:rPr lang="en-PH" sz="1600" b="1" dirty="0" err="1" smtClean="0"/>
              <a:t>Quezon</a:t>
            </a:r>
            <a:r>
              <a:rPr lang="en-PH" sz="1600" b="1" dirty="0" smtClean="0"/>
              <a:t> City</a:t>
            </a:r>
            <a:endParaRPr lang="en-PH" sz="1600" b="1" dirty="0"/>
          </a:p>
        </p:txBody>
      </p:sp>
      <p:sp>
        <p:nvSpPr>
          <p:cNvPr id="4" name="Subtitle 2"/>
          <p:cNvSpPr txBox="1">
            <a:spLocks/>
          </p:cNvSpPr>
          <p:nvPr/>
        </p:nvSpPr>
        <p:spPr>
          <a:xfrm>
            <a:off x="1111956" y="3714750"/>
            <a:ext cx="6934200" cy="571500"/>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Aft>
                <a:spcPts val="0"/>
              </a:spcAft>
              <a:buClrTx/>
              <a:buSzTx/>
              <a:buFont typeface="Arial" pitchFamily="34" charset="0"/>
              <a:buNone/>
              <a:tabLst/>
              <a:defRPr/>
            </a:pPr>
            <a:r>
              <a:rPr kumimoji="0" lang="en-PH" sz="1200" b="0" i="0" u="none" strike="noStrike" kern="1200" cap="none" spc="0" normalizeH="0" baseline="0" noProof="0" dirty="0" err="1" smtClean="0">
                <a:ln>
                  <a:noFill/>
                </a:ln>
                <a:solidFill>
                  <a:schemeClr val="tx1">
                    <a:tint val="75000"/>
                  </a:schemeClr>
                </a:solidFill>
                <a:effectLst/>
                <a:uLnTx/>
                <a:uFillTx/>
                <a:latin typeface="+mn-lt"/>
                <a:ea typeface="+mn-ea"/>
                <a:cs typeface="+mn-cs"/>
              </a:rPr>
              <a:t>Stratbase</a:t>
            </a:r>
            <a:r>
              <a:rPr kumimoji="0" lang="en-PH" sz="1200" b="0" i="0" u="none" strike="noStrike" kern="1200" cap="none" spc="0" normalizeH="0" baseline="0" noProof="0" dirty="0" smtClean="0">
                <a:ln>
                  <a:noFill/>
                </a:ln>
                <a:solidFill>
                  <a:schemeClr val="tx1">
                    <a:tint val="75000"/>
                  </a:schemeClr>
                </a:solidFill>
                <a:effectLst/>
                <a:uLnTx/>
                <a:uFillTx/>
                <a:latin typeface="+mn-lt"/>
                <a:ea typeface="+mn-ea"/>
                <a:cs typeface="+mn-cs"/>
              </a:rPr>
              <a:t> – ADRI Roundtable Discussion</a:t>
            </a:r>
          </a:p>
          <a:p>
            <a:pPr marL="0" marR="0" lvl="0" indent="0" algn="ctr" defTabSz="914400" rtl="0" eaLnBrk="1" fontAlgn="auto" latinLnBrk="0" hangingPunct="1">
              <a:lnSpc>
                <a:spcPct val="100000"/>
              </a:lnSpc>
              <a:spcAft>
                <a:spcPts val="0"/>
              </a:spcAft>
              <a:buClrTx/>
              <a:buSzTx/>
              <a:buFont typeface="Arial" pitchFamily="34" charset="0"/>
              <a:buNone/>
              <a:tabLst/>
              <a:defRPr/>
            </a:pPr>
            <a:r>
              <a:rPr lang="en-PH" sz="1200" dirty="0" smtClean="0">
                <a:solidFill>
                  <a:schemeClr val="tx1">
                    <a:tint val="75000"/>
                  </a:schemeClr>
                </a:solidFill>
              </a:rPr>
              <a:t>Tower Club, </a:t>
            </a:r>
            <a:r>
              <a:rPr lang="en-PH" sz="1200" dirty="0" err="1" smtClean="0">
                <a:solidFill>
                  <a:schemeClr val="tx1">
                    <a:tint val="75000"/>
                  </a:schemeClr>
                </a:solidFill>
              </a:rPr>
              <a:t>Philam</a:t>
            </a:r>
            <a:r>
              <a:rPr lang="en-PH" sz="1200" dirty="0" smtClean="0">
                <a:solidFill>
                  <a:schemeClr val="tx1">
                    <a:tint val="75000"/>
                  </a:schemeClr>
                </a:solidFill>
              </a:rPr>
              <a:t> Life Tower, </a:t>
            </a:r>
            <a:r>
              <a:rPr lang="en-PH" sz="1200" dirty="0" err="1" smtClean="0">
                <a:solidFill>
                  <a:schemeClr val="tx1">
                    <a:tint val="75000"/>
                  </a:schemeClr>
                </a:solidFill>
              </a:rPr>
              <a:t>Makati</a:t>
            </a:r>
            <a:r>
              <a:rPr lang="en-PH" sz="1200" dirty="0" smtClean="0">
                <a:solidFill>
                  <a:schemeClr val="tx1">
                    <a:tint val="75000"/>
                  </a:schemeClr>
                </a:solidFill>
              </a:rPr>
              <a:t> City</a:t>
            </a:r>
          </a:p>
          <a:p>
            <a:pPr marL="0" marR="0" lvl="0" indent="0" algn="ctr" defTabSz="914400" rtl="0" eaLnBrk="1" fontAlgn="auto" latinLnBrk="0" hangingPunct="1">
              <a:lnSpc>
                <a:spcPct val="100000"/>
              </a:lnSpc>
              <a:spcAft>
                <a:spcPts val="0"/>
              </a:spcAft>
              <a:buClrTx/>
              <a:buSzTx/>
              <a:buFont typeface="Arial" pitchFamily="34" charset="0"/>
              <a:buNone/>
              <a:tabLst/>
              <a:defRPr/>
            </a:pPr>
            <a:r>
              <a:rPr kumimoji="0" lang="en-PH" sz="1200" b="0" i="0" u="none" strike="noStrike" kern="1200" cap="none" spc="0" normalizeH="0" baseline="0" noProof="0" dirty="0" smtClean="0">
                <a:ln>
                  <a:noFill/>
                </a:ln>
                <a:solidFill>
                  <a:schemeClr val="tx1">
                    <a:tint val="75000"/>
                  </a:schemeClr>
                </a:solidFill>
                <a:effectLst/>
                <a:uLnTx/>
                <a:uFillTx/>
                <a:latin typeface="+mn-lt"/>
                <a:ea typeface="+mn-ea"/>
                <a:cs typeface="+mn-cs"/>
              </a:rPr>
              <a:t>April</a:t>
            </a:r>
            <a:r>
              <a:rPr kumimoji="0" lang="en-PH" sz="1200" b="0" i="0" u="none" strike="noStrike" kern="1200" cap="none" spc="0" normalizeH="0" noProof="0" dirty="0" smtClean="0">
                <a:ln>
                  <a:noFill/>
                </a:ln>
                <a:solidFill>
                  <a:schemeClr val="tx1">
                    <a:tint val="75000"/>
                  </a:schemeClr>
                </a:solidFill>
                <a:effectLst/>
                <a:uLnTx/>
                <a:uFillTx/>
                <a:latin typeface="+mn-lt"/>
                <a:ea typeface="+mn-ea"/>
                <a:cs typeface="+mn-cs"/>
              </a:rPr>
              <a:t> 5, 2017</a:t>
            </a:r>
            <a:endParaRPr kumimoji="0" lang="en-PH" sz="1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b="1" dirty="0" smtClean="0"/>
              <a:t>Infrastructure – Growth Debate</a:t>
            </a:r>
            <a:endParaRPr lang="en-PH" b="1" dirty="0"/>
          </a:p>
        </p:txBody>
      </p:sp>
      <p:sp>
        <p:nvSpPr>
          <p:cNvPr id="3" name="Content Placeholder 2"/>
          <p:cNvSpPr>
            <a:spLocks noGrp="1"/>
          </p:cNvSpPr>
          <p:nvPr>
            <p:ph sz="quarter" idx="1"/>
          </p:nvPr>
        </p:nvSpPr>
        <p:spPr/>
        <p:txBody>
          <a:bodyPr>
            <a:normAutofit lnSpcReduction="10000"/>
          </a:bodyPr>
          <a:lstStyle/>
          <a:p>
            <a:pPr>
              <a:spcAft>
                <a:spcPts val="1200"/>
              </a:spcAft>
            </a:pPr>
            <a:r>
              <a:rPr lang="en-PH" dirty="0" smtClean="0"/>
              <a:t>Improving infrastructure services increases factor productivity and lowers production costs.</a:t>
            </a:r>
          </a:p>
          <a:p>
            <a:pPr>
              <a:spcAft>
                <a:spcPts val="1200"/>
              </a:spcAft>
            </a:pPr>
            <a:r>
              <a:rPr lang="en-PH" dirty="0" smtClean="0"/>
              <a:t>The increased profitability encourages investment and increases potential GDP growth. Increased growth in turn increases income.</a:t>
            </a:r>
          </a:p>
          <a:p>
            <a:pPr>
              <a:spcAft>
                <a:spcPts val="1200"/>
              </a:spcAft>
            </a:pPr>
            <a:r>
              <a:rPr lang="en-PH" dirty="0" smtClean="0"/>
              <a:t>There is no consensus on how infrastructure is defined: should it be limited to core infrastructure or should it include social capital.</a:t>
            </a:r>
            <a:endParaRPr lang="en-PH"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b="1" dirty="0" smtClean="0"/>
              <a:t>Infrastructure – Growth Debate</a:t>
            </a:r>
            <a:endParaRPr lang="en-PH" b="1" dirty="0"/>
          </a:p>
        </p:txBody>
      </p:sp>
      <p:sp>
        <p:nvSpPr>
          <p:cNvPr id="3" name="Content Placeholder 2"/>
          <p:cNvSpPr>
            <a:spLocks noGrp="1"/>
          </p:cNvSpPr>
          <p:nvPr>
            <p:ph sz="quarter" idx="1"/>
          </p:nvPr>
        </p:nvSpPr>
        <p:spPr/>
        <p:txBody>
          <a:bodyPr>
            <a:normAutofit/>
          </a:bodyPr>
          <a:lstStyle/>
          <a:p>
            <a:pPr>
              <a:spcAft>
                <a:spcPts val="1200"/>
              </a:spcAft>
            </a:pPr>
            <a:r>
              <a:rPr lang="en-PH" dirty="0" smtClean="0"/>
              <a:t>In countries where the efficacy of capital is low, investment in maintenance may actually have a higher rate of return than new investment.</a:t>
            </a:r>
          </a:p>
          <a:p>
            <a:pPr>
              <a:spcAft>
                <a:spcPts val="1200"/>
              </a:spcAft>
            </a:pPr>
            <a:r>
              <a:rPr lang="en-PH" dirty="0" smtClean="0"/>
              <a:t>The efficiency of  infrastructure investments depends on the differences in the nature and efficiency of the regulatory framework, the quality of contracts, the political economy of the process, the quality of the local bureaucracy, and the level of corruption.</a:t>
            </a:r>
            <a:endParaRPr lang="en-PH"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b="1" dirty="0" smtClean="0"/>
              <a:t>Infrastructure – Growth Debate</a:t>
            </a:r>
            <a:endParaRPr lang="en-PH" b="1" dirty="0"/>
          </a:p>
        </p:txBody>
      </p:sp>
      <p:sp>
        <p:nvSpPr>
          <p:cNvPr id="3" name="Content Placeholder 2"/>
          <p:cNvSpPr>
            <a:spLocks noGrp="1"/>
          </p:cNvSpPr>
          <p:nvPr>
            <p:ph sz="quarter" idx="1"/>
          </p:nvPr>
        </p:nvSpPr>
        <p:spPr/>
        <p:txBody>
          <a:bodyPr>
            <a:normAutofit/>
          </a:bodyPr>
          <a:lstStyle/>
          <a:p>
            <a:pPr>
              <a:spcAft>
                <a:spcPts val="1200"/>
              </a:spcAft>
            </a:pPr>
            <a:r>
              <a:rPr lang="en-PH" dirty="0" smtClean="0"/>
              <a:t>The consensus is that the effects of public investment in infrastructures are positively but substantially smaller than earlier estimates.</a:t>
            </a:r>
          </a:p>
          <a:p>
            <a:pPr>
              <a:spcAft>
                <a:spcPts val="1200"/>
              </a:spcAft>
            </a:pPr>
            <a:r>
              <a:rPr lang="en-PH" dirty="0" smtClean="0"/>
              <a:t>The magnitude of the effects tends to be substantially higher for less developed countries.</a:t>
            </a:r>
            <a:endParaRPr lang="en-PH"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PH" b="1" dirty="0" smtClean="0"/>
              <a:t>Capital and Cross-Country Differences</a:t>
            </a:r>
            <a:endParaRPr lang="en-PH" b="1" dirty="0"/>
          </a:p>
        </p:txBody>
      </p:sp>
      <p:sp>
        <p:nvSpPr>
          <p:cNvPr id="3" name="Content Placeholder 2"/>
          <p:cNvSpPr>
            <a:spLocks noGrp="1"/>
          </p:cNvSpPr>
          <p:nvPr>
            <p:ph sz="quarter" idx="1"/>
          </p:nvPr>
        </p:nvSpPr>
        <p:spPr/>
        <p:txBody>
          <a:bodyPr>
            <a:normAutofit fontScale="92500" lnSpcReduction="20000"/>
          </a:bodyPr>
          <a:lstStyle/>
          <a:p>
            <a:pPr>
              <a:spcAft>
                <a:spcPts val="1200"/>
              </a:spcAft>
            </a:pPr>
            <a:r>
              <a:rPr lang="en-PH" dirty="0" smtClean="0"/>
              <a:t>Output per worker in industrialized countries today is 10 times larger than it was 100 years ago. For a share of capital of 1/3, this requires differences in capital per worker of a factor of 1000.</a:t>
            </a:r>
          </a:p>
          <a:p>
            <a:pPr>
              <a:spcAft>
                <a:spcPts val="1200"/>
              </a:spcAft>
            </a:pPr>
            <a:r>
              <a:rPr lang="en-PH" dirty="0" smtClean="0"/>
              <a:t>There is no evidence of such differences in capital stocks.</a:t>
            </a:r>
          </a:p>
          <a:p>
            <a:pPr>
              <a:spcAft>
                <a:spcPts val="1200"/>
              </a:spcAft>
            </a:pPr>
            <a:r>
              <a:rPr lang="en-PH" dirty="0" smtClean="0"/>
              <a:t>Capital-output ratios are roughly constant over time.</a:t>
            </a:r>
          </a:p>
          <a:p>
            <a:pPr>
              <a:spcAft>
                <a:spcPts val="1200"/>
              </a:spcAft>
            </a:pPr>
            <a:r>
              <a:rPr lang="en-PH" dirty="0" smtClean="0"/>
              <a:t>In sum, differences in capital per worker are far smaller than those needed to account for the differences in output per worker.</a:t>
            </a:r>
            <a:endParaRPr lang="en-PH"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42950"/>
          </a:xfrm>
        </p:spPr>
        <p:txBody>
          <a:bodyPr>
            <a:normAutofit fontScale="90000"/>
          </a:bodyPr>
          <a:lstStyle/>
          <a:p>
            <a:r>
              <a:rPr lang="en-PH" b="1" dirty="0" smtClean="0"/>
              <a:t>Econometric Issues on Infrastructure – Growth Link</a:t>
            </a:r>
            <a:endParaRPr lang="en-PH" b="1" dirty="0"/>
          </a:p>
        </p:txBody>
      </p:sp>
      <p:sp>
        <p:nvSpPr>
          <p:cNvPr id="3" name="Content Placeholder 2"/>
          <p:cNvSpPr>
            <a:spLocks noGrp="1"/>
          </p:cNvSpPr>
          <p:nvPr>
            <p:ph sz="quarter" idx="1"/>
          </p:nvPr>
        </p:nvSpPr>
        <p:spPr>
          <a:xfrm>
            <a:off x="457200" y="1371600"/>
            <a:ext cx="8229600" cy="2876550"/>
          </a:xfrm>
        </p:spPr>
        <p:txBody>
          <a:bodyPr>
            <a:normAutofit/>
          </a:bodyPr>
          <a:lstStyle/>
          <a:p>
            <a:pPr>
              <a:spcAft>
                <a:spcPts val="1200"/>
              </a:spcAft>
            </a:pPr>
            <a:r>
              <a:rPr lang="en-PH" dirty="0" err="1" smtClean="0"/>
              <a:t>Endogeneity</a:t>
            </a:r>
            <a:r>
              <a:rPr lang="en-PH" dirty="0" smtClean="0"/>
              <a:t> (e.g. reverse causality)</a:t>
            </a:r>
          </a:p>
          <a:p>
            <a:pPr>
              <a:spcAft>
                <a:spcPts val="1200"/>
              </a:spcAft>
            </a:pPr>
            <a:r>
              <a:rPr lang="en-PH" dirty="0" smtClean="0"/>
              <a:t>Unobserved effects</a:t>
            </a:r>
          </a:p>
          <a:p>
            <a:pPr>
              <a:spcAft>
                <a:spcPts val="1200"/>
              </a:spcAft>
            </a:pPr>
            <a:r>
              <a:rPr lang="en-PH" dirty="0" smtClean="0"/>
              <a:t>Output definition (level </a:t>
            </a:r>
            <a:r>
              <a:rPr lang="en-PH" dirty="0" err="1" smtClean="0"/>
              <a:t>vs</a:t>
            </a:r>
            <a:r>
              <a:rPr lang="en-PH" dirty="0" smtClean="0"/>
              <a:t> growth)</a:t>
            </a:r>
            <a:endParaRPr lang="en-PH"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b="1" dirty="0" smtClean="0"/>
              <a:t>PH Infrastructure Governance</a:t>
            </a:r>
            <a:endParaRPr lang="en-PH" b="1" dirty="0"/>
          </a:p>
        </p:txBody>
      </p:sp>
      <p:sp>
        <p:nvSpPr>
          <p:cNvPr id="3" name="Content Placeholder 2"/>
          <p:cNvSpPr>
            <a:spLocks noGrp="1"/>
          </p:cNvSpPr>
          <p:nvPr>
            <p:ph sz="quarter" idx="1"/>
          </p:nvPr>
        </p:nvSpPr>
        <p:spPr/>
        <p:txBody>
          <a:bodyPr>
            <a:normAutofit fontScale="92500" lnSpcReduction="20000"/>
          </a:bodyPr>
          <a:lstStyle/>
          <a:p>
            <a:pPr marL="514350" indent="-514350">
              <a:spcAft>
                <a:spcPts val="1200"/>
              </a:spcAft>
            </a:pPr>
            <a:r>
              <a:rPr lang="en-PH" dirty="0" smtClean="0"/>
              <a:t>Projects must be approved by the NEDA Board before they could be funded in the budget process.</a:t>
            </a:r>
          </a:p>
          <a:p>
            <a:pPr marL="787400" lvl="1" indent="-277813">
              <a:spcAft>
                <a:spcPts val="1200"/>
              </a:spcAft>
              <a:buFont typeface="Gill Sans MT" pitchFamily="34" charset="0"/>
              <a:buChar char="–"/>
            </a:pPr>
            <a:r>
              <a:rPr lang="en-PH" dirty="0" smtClean="0"/>
              <a:t>Infrastructure Committee (NEDA as Chair)</a:t>
            </a:r>
          </a:p>
          <a:p>
            <a:pPr marL="787400" lvl="1" indent="-277813">
              <a:spcAft>
                <a:spcPts val="1200"/>
              </a:spcAft>
              <a:buFont typeface="Gill Sans MT" pitchFamily="34" charset="0"/>
              <a:buChar char="–"/>
            </a:pPr>
            <a:r>
              <a:rPr lang="en-PH" dirty="0" smtClean="0"/>
              <a:t>Development Budget Coordination Committee (DBM as Chair)</a:t>
            </a:r>
          </a:p>
          <a:p>
            <a:pPr marL="787400" lvl="1" indent="-277813">
              <a:spcAft>
                <a:spcPts val="1200"/>
              </a:spcAft>
              <a:buFont typeface="Gill Sans MT" pitchFamily="34" charset="0"/>
              <a:buChar char="–"/>
            </a:pPr>
            <a:r>
              <a:rPr lang="en-PH" dirty="0" smtClean="0"/>
              <a:t>Investment Coordination Committee (DOF as Chair)</a:t>
            </a:r>
          </a:p>
          <a:p>
            <a:pPr marL="514350" indent="-514350">
              <a:spcAft>
                <a:spcPts val="1200"/>
              </a:spcAft>
            </a:pPr>
            <a:r>
              <a:rPr lang="en-PH" dirty="0" smtClean="0"/>
              <a:t>The NEDA Board committees conduct a vetting process, decide on the annual program of expenditures, and approve all major government projects, including those with foreign assistance.</a:t>
            </a:r>
          </a:p>
          <a:p>
            <a:pPr marL="514350" indent="-514350">
              <a:spcAft>
                <a:spcPts val="1200"/>
              </a:spcAft>
            </a:pPr>
            <a:endParaRPr lang="en-PH"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b="1" dirty="0" smtClean="0"/>
              <a:t>PH Infrastructure Governance</a:t>
            </a:r>
            <a:endParaRPr lang="en-PH" b="1" dirty="0"/>
          </a:p>
        </p:txBody>
      </p:sp>
      <p:sp>
        <p:nvSpPr>
          <p:cNvPr id="3" name="Content Placeholder 2"/>
          <p:cNvSpPr>
            <a:spLocks noGrp="1"/>
          </p:cNvSpPr>
          <p:nvPr>
            <p:ph sz="quarter" idx="1"/>
          </p:nvPr>
        </p:nvSpPr>
        <p:spPr/>
        <p:txBody>
          <a:bodyPr>
            <a:normAutofit lnSpcReduction="10000"/>
          </a:bodyPr>
          <a:lstStyle/>
          <a:p>
            <a:pPr marL="514350" indent="-514350">
              <a:spcAft>
                <a:spcPts val="1200"/>
              </a:spcAft>
            </a:pPr>
            <a:r>
              <a:rPr lang="en-PH" dirty="0" smtClean="0"/>
              <a:t>The major infrastructure projects that have to go through the ICC process takes a while to get approved (e.g. it suggests lack of project readiness at entry).</a:t>
            </a:r>
          </a:p>
          <a:p>
            <a:pPr marL="514350" indent="-514350">
              <a:spcAft>
                <a:spcPts val="1200"/>
              </a:spcAft>
            </a:pPr>
            <a:r>
              <a:rPr lang="en-PH" dirty="0" smtClean="0"/>
              <a:t>On the other hand, small locally-funded projects that do not pass through the rigorous ICC process will simply go through the test of whether these projects contribute significantly to the agencies’ major final outputs as contained in </a:t>
            </a:r>
            <a:r>
              <a:rPr lang="en-PH" dirty="0" err="1" smtClean="0"/>
              <a:t>DBM’s</a:t>
            </a:r>
            <a:r>
              <a:rPr lang="en-PH" dirty="0" smtClean="0"/>
              <a:t> Organizational Performance Indicator Framework (OPIF).</a:t>
            </a:r>
          </a:p>
          <a:p>
            <a:pPr marL="514350" indent="-514350">
              <a:spcAft>
                <a:spcPts val="1200"/>
              </a:spcAft>
            </a:pPr>
            <a:endParaRPr lang="en-PH"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b="1" dirty="0" smtClean="0"/>
              <a:t>PH Infrastructure Concerns</a:t>
            </a:r>
            <a:endParaRPr lang="en-PH" b="1" dirty="0"/>
          </a:p>
        </p:txBody>
      </p:sp>
      <p:sp>
        <p:nvSpPr>
          <p:cNvPr id="3" name="Content Placeholder 2"/>
          <p:cNvSpPr>
            <a:spLocks noGrp="1"/>
          </p:cNvSpPr>
          <p:nvPr>
            <p:ph sz="quarter" idx="1"/>
          </p:nvPr>
        </p:nvSpPr>
        <p:spPr/>
        <p:txBody>
          <a:bodyPr>
            <a:normAutofit fontScale="92500"/>
          </a:bodyPr>
          <a:lstStyle/>
          <a:p>
            <a:pPr marL="514350" indent="-514350">
              <a:spcAft>
                <a:spcPts val="1200"/>
              </a:spcAft>
            </a:pPr>
            <a:r>
              <a:rPr lang="en-PH" dirty="0" smtClean="0"/>
              <a:t>Spending targets are not being met</a:t>
            </a:r>
          </a:p>
          <a:p>
            <a:pPr marL="514350" indent="-514350">
              <a:spcAft>
                <a:spcPts val="1200"/>
              </a:spcAft>
            </a:pPr>
            <a:r>
              <a:rPr lang="en-PH" dirty="0" smtClean="0"/>
              <a:t>Inefficiencies exist in the use of available resources (one-third of public spending on paved roads and railways is lost through various leakages: World Bank, 2012).</a:t>
            </a:r>
          </a:p>
          <a:p>
            <a:pPr marL="514350" indent="-514350">
              <a:spcAft>
                <a:spcPts val="1200"/>
              </a:spcAft>
            </a:pPr>
            <a:r>
              <a:rPr lang="en-PH" dirty="0" smtClean="0"/>
              <a:t>The quality of the completed projects out of the spending program is suboptimal (the quality of PH infrastructure is ranked the lowest among the ASEAN-6)</a:t>
            </a:r>
          </a:p>
          <a:p>
            <a:pPr marL="514350" indent="-514350">
              <a:spcAft>
                <a:spcPts val="1200"/>
              </a:spcAft>
            </a:pPr>
            <a:endParaRPr lang="en-PH"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4275"/>
            <a:ext cx="8229600" cy="742950"/>
          </a:xfrm>
        </p:spPr>
        <p:txBody>
          <a:bodyPr>
            <a:normAutofit fontScale="90000"/>
          </a:bodyPr>
          <a:lstStyle/>
          <a:p>
            <a:r>
              <a:rPr lang="en-PH" b="1" dirty="0" smtClean="0"/>
              <a:t>Infrastructure Outlays: 2015-2017</a:t>
            </a:r>
            <a:br>
              <a:rPr lang="en-PH" b="1" dirty="0" smtClean="0"/>
            </a:br>
            <a:r>
              <a:rPr lang="en-PH" sz="2700" b="1" dirty="0" smtClean="0"/>
              <a:t>(In Billion Pesos)</a:t>
            </a:r>
            <a:endParaRPr lang="en-PH" sz="2700" b="1" dirty="0"/>
          </a:p>
        </p:txBody>
      </p:sp>
      <p:graphicFrame>
        <p:nvGraphicFramePr>
          <p:cNvPr id="4" name="Table 3"/>
          <p:cNvGraphicFramePr>
            <a:graphicFrameLocks noGrp="1"/>
          </p:cNvGraphicFramePr>
          <p:nvPr/>
        </p:nvGraphicFramePr>
        <p:xfrm>
          <a:off x="1600200" y="969287"/>
          <a:ext cx="6019799" cy="3736063"/>
        </p:xfrm>
        <a:graphic>
          <a:graphicData uri="http://schemas.openxmlformats.org/drawingml/2006/table">
            <a:tbl>
              <a:tblPr/>
              <a:tblGrid>
                <a:gridCol w="2375411"/>
                <a:gridCol w="1214796"/>
                <a:gridCol w="1214796"/>
                <a:gridCol w="1214796"/>
              </a:tblGrid>
              <a:tr h="335097">
                <a:tc>
                  <a:txBody>
                    <a:bodyPr/>
                    <a:lstStyle/>
                    <a:p>
                      <a:pPr marL="0" marR="0">
                        <a:spcBef>
                          <a:spcPts val="0"/>
                        </a:spcBef>
                        <a:spcAft>
                          <a:spcPts val="0"/>
                        </a:spcAft>
                      </a:pPr>
                      <a:endParaRPr lang="en-US"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u="sng">
                          <a:latin typeface="Times New Roman"/>
                          <a:ea typeface="MS Mincho"/>
                          <a:cs typeface="Times New Roman"/>
                        </a:rPr>
                        <a:t>2015</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u="sng" dirty="0">
                          <a:latin typeface="Times New Roman"/>
                          <a:ea typeface="MS Mincho"/>
                          <a:cs typeface="Times New Roman"/>
                        </a:rPr>
                        <a:t>2016</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u="sng">
                          <a:latin typeface="Times New Roman"/>
                          <a:ea typeface="MS Mincho"/>
                          <a:cs typeface="Times New Roman"/>
                        </a:rPr>
                        <a:t>2017</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35097">
                <a:tc>
                  <a:txBody>
                    <a:bodyPr/>
                    <a:lstStyle/>
                    <a:p>
                      <a:pPr marL="0" marR="0">
                        <a:spcBef>
                          <a:spcPts val="0"/>
                        </a:spcBef>
                        <a:spcAft>
                          <a:spcPts val="0"/>
                        </a:spcAft>
                      </a:pPr>
                      <a:r>
                        <a:rPr lang="en-US" sz="1600" dirty="0">
                          <a:latin typeface="Times New Roman"/>
                          <a:ea typeface="MS Mincho"/>
                          <a:cs typeface="Times New Roman"/>
                        </a:rPr>
                        <a:t>Road Networks</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223.48</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298.08</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328.18</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4713">
                <a:tc>
                  <a:txBody>
                    <a:bodyPr/>
                    <a:lstStyle/>
                    <a:p>
                      <a:pPr marL="0" marR="0">
                        <a:spcBef>
                          <a:spcPts val="0"/>
                        </a:spcBef>
                        <a:spcAft>
                          <a:spcPts val="0"/>
                        </a:spcAft>
                      </a:pPr>
                      <a:r>
                        <a:rPr lang="en-US" sz="1600" dirty="0">
                          <a:latin typeface="Times New Roman"/>
                          <a:ea typeface="MS Mincho"/>
                          <a:cs typeface="Times New Roman"/>
                        </a:rPr>
                        <a:t>Seaport Systems</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2.65</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1.81</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2.67</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35097">
                <a:tc>
                  <a:txBody>
                    <a:bodyPr/>
                    <a:lstStyle/>
                    <a:p>
                      <a:pPr marL="0" marR="0">
                        <a:spcBef>
                          <a:spcPts val="0"/>
                        </a:spcBef>
                        <a:spcAft>
                          <a:spcPts val="0"/>
                        </a:spcAft>
                      </a:pPr>
                      <a:r>
                        <a:rPr lang="en-US" sz="1600" dirty="0">
                          <a:latin typeface="Times New Roman"/>
                          <a:ea typeface="MS Mincho"/>
                          <a:cs typeface="Times New Roman"/>
                        </a:rPr>
                        <a:t>Airport Systems</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dirty="0">
                          <a:latin typeface="Times New Roman"/>
                          <a:ea typeface="MS Mincho"/>
                          <a:cs typeface="Times New Roman"/>
                        </a:rPr>
                        <a:t>12.25</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9.58</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5.71</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35097">
                <a:tc>
                  <a:txBody>
                    <a:bodyPr/>
                    <a:lstStyle/>
                    <a:p>
                      <a:pPr marL="0" marR="0">
                        <a:spcBef>
                          <a:spcPts val="0"/>
                        </a:spcBef>
                        <a:spcAft>
                          <a:spcPts val="0"/>
                        </a:spcAft>
                      </a:pPr>
                      <a:r>
                        <a:rPr lang="en-US" sz="1600">
                          <a:latin typeface="Times New Roman"/>
                          <a:ea typeface="MS Mincho"/>
                          <a:cs typeface="Times New Roman"/>
                        </a:rPr>
                        <a:t>Flood Control Systems</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dirty="0">
                          <a:latin typeface="Times New Roman"/>
                          <a:ea typeface="MS Mincho"/>
                          <a:cs typeface="Times New Roman"/>
                        </a:rPr>
                        <a:t>48.33</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69.01</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75.82</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4713">
                <a:tc>
                  <a:txBody>
                    <a:bodyPr/>
                    <a:lstStyle/>
                    <a:p>
                      <a:pPr marL="0" marR="0">
                        <a:spcBef>
                          <a:spcPts val="0"/>
                        </a:spcBef>
                        <a:spcAft>
                          <a:spcPts val="0"/>
                        </a:spcAft>
                      </a:pPr>
                      <a:r>
                        <a:rPr lang="en-US" sz="1600">
                          <a:latin typeface="Times New Roman"/>
                          <a:ea typeface="MS Mincho"/>
                          <a:cs typeface="Times New Roman"/>
                        </a:rPr>
                        <a:t>School Buildings</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dirty="0">
                          <a:latin typeface="Times New Roman"/>
                          <a:ea typeface="MS Mincho"/>
                          <a:cs typeface="Times New Roman"/>
                        </a:rPr>
                        <a:t>72.47</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91.29</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124.62</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70365">
                <a:tc>
                  <a:txBody>
                    <a:bodyPr/>
                    <a:lstStyle/>
                    <a:p>
                      <a:pPr marL="0" marR="0">
                        <a:spcBef>
                          <a:spcPts val="0"/>
                        </a:spcBef>
                        <a:spcAft>
                          <a:spcPts val="0"/>
                        </a:spcAft>
                      </a:pPr>
                      <a:r>
                        <a:rPr lang="en-US" sz="1600">
                          <a:latin typeface="Times New Roman"/>
                          <a:ea typeface="MS Mincho"/>
                          <a:cs typeface="Times New Roman"/>
                        </a:rPr>
                        <a:t>Hospitals and Health Centers</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dirty="0">
                          <a:latin typeface="Times New Roman"/>
                          <a:ea typeface="MS Mincho"/>
                          <a:cs typeface="Times New Roman"/>
                        </a:rPr>
                        <a:t>9.45</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19.21</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10.03</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44535">
                <a:tc>
                  <a:txBody>
                    <a:bodyPr/>
                    <a:lstStyle/>
                    <a:p>
                      <a:pPr marL="0" marR="0">
                        <a:spcBef>
                          <a:spcPts val="0"/>
                        </a:spcBef>
                        <a:spcAft>
                          <a:spcPts val="0"/>
                        </a:spcAft>
                      </a:pPr>
                      <a:r>
                        <a:rPr lang="en-US" sz="1600">
                          <a:latin typeface="Times New Roman"/>
                          <a:ea typeface="MS Mincho"/>
                          <a:cs typeface="Times New Roman"/>
                        </a:rPr>
                        <a:t>Irrigation Systems</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dirty="0">
                          <a:latin typeface="Times New Roman"/>
                          <a:ea typeface="MS Mincho"/>
                          <a:cs typeface="Times New Roman"/>
                        </a:rPr>
                        <a:t>26.53</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dirty="0">
                          <a:latin typeface="Times New Roman"/>
                          <a:ea typeface="MS Mincho"/>
                          <a:cs typeface="Times New Roman"/>
                        </a:rPr>
                        <a:t>23.59</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26.03</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35097">
                <a:tc>
                  <a:txBody>
                    <a:bodyPr/>
                    <a:lstStyle/>
                    <a:p>
                      <a:pPr marL="0" marR="0">
                        <a:spcBef>
                          <a:spcPts val="0"/>
                        </a:spcBef>
                        <a:spcAft>
                          <a:spcPts val="0"/>
                        </a:spcAft>
                      </a:pPr>
                      <a:r>
                        <a:rPr lang="en-US" sz="1600">
                          <a:latin typeface="Times New Roman"/>
                          <a:ea typeface="MS Mincho"/>
                          <a:cs typeface="Times New Roman"/>
                        </a:rPr>
                        <a:t>Other Infrastructure Assets</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131.37</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dirty="0">
                          <a:latin typeface="Times New Roman"/>
                          <a:ea typeface="MS Mincho"/>
                          <a:cs typeface="Times New Roman"/>
                        </a:rPr>
                        <a:t>170.42</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224.53</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35097">
                <a:tc>
                  <a:txBody>
                    <a:bodyPr/>
                    <a:lstStyle/>
                    <a:p>
                      <a:pPr marL="0" marR="0">
                        <a:spcBef>
                          <a:spcPts val="0"/>
                        </a:spcBef>
                        <a:spcAft>
                          <a:spcPts val="0"/>
                        </a:spcAft>
                      </a:pPr>
                      <a:r>
                        <a:rPr lang="en-US" sz="1600">
                          <a:latin typeface="Times New Roman"/>
                          <a:ea typeface="MS Mincho"/>
                          <a:cs typeface="Times New Roman"/>
                        </a:rPr>
                        <a:t>Total</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a:latin typeface="Times New Roman"/>
                          <a:ea typeface="MS Mincho"/>
                          <a:cs typeface="Times New Roman"/>
                        </a:rPr>
                        <a:t>575.67</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dirty="0">
                          <a:latin typeface="Times New Roman"/>
                          <a:ea typeface="MS Mincho"/>
                          <a:cs typeface="Times New Roman"/>
                        </a:rPr>
                        <a:t>756.44</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600" dirty="0">
                          <a:latin typeface="Times New Roman"/>
                          <a:ea typeface="MS Mincho"/>
                          <a:cs typeface="Times New Roman"/>
                        </a:rPr>
                        <a:t>860.65</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41581">
                <a:tc>
                  <a:txBody>
                    <a:bodyPr/>
                    <a:lstStyle/>
                    <a:p>
                      <a:pPr marL="0" marR="0">
                        <a:spcBef>
                          <a:spcPts val="0"/>
                        </a:spcBef>
                        <a:spcAft>
                          <a:spcPts val="0"/>
                        </a:spcAft>
                      </a:pPr>
                      <a:r>
                        <a:rPr lang="en-US" sz="1600">
                          <a:latin typeface="Times New Roman"/>
                          <a:ea typeface="MS Mincho"/>
                          <a:cs typeface="Times New Roman"/>
                        </a:rPr>
                        <a:t>Percent of GDP</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Times New Roman"/>
                          <a:ea typeface="MS Mincho"/>
                          <a:cs typeface="Times New Roman"/>
                        </a:rPr>
                        <a:t>4.3%</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latin typeface="Times New Roman"/>
                          <a:ea typeface="MS Mincho"/>
                          <a:cs typeface="Times New Roman"/>
                        </a:rPr>
                        <a:t>5.1%</a:t>
                      </a:r>
                      <a:endParaRPr lang="en-PH" sz="160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Times New Roman"/>
                          <a:ea typeface="MS Mincho"/>
                          <a:cs typeface="Times New Roman"/>
                        </a:rPr>
                        <a:t>5.4%</a:t>
                      </a:r>
                      <a:endParaRPr lang="en-PH" sz="1600" dirty="0">
                        <a:latin typeface="Times New Roman"/>
                        <a:ea typeface="MS Mincho"/>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42950"/>
          </a:xfrm>
        </p:spPr>
        <p:txBody>
          <a:bodyPr>
            <a:normAutofit fontScale="90000"/>
          </a:bodyPr>
          <a:lstStyle/>
          <a:p>
            <a:r>
              <a:rPr lang="en-PH" b="1" dirty="0" smtClean="0"/>
              <a:t>The Government’s New Infrastructure Push</a:t>
            </a:r>
            <a:endParaRPr lang="en-PH" b="1" dirty="0"/>
          </a:p>
        </p:txBody>
      </p:sp>
      <p:sp>
        <p:nvSpPr>
          <p:cNvPr id="3" name="Content Placeholder 2"/>
          <p:cNvSpPr>
            <a:spLocks noGrp="1"/>
          </p:cNvSpPr>
          <p:nvPr>
            <p:ph sz="quarter" idx="1"/>
          </p:nvPr>
        </p:nvSpPr>
        <p:spPr>
          <a:xfrm>
            <a:off x="457200" y="1078230"/>
            <a:ext cx="8229600" cy="3703320"/>
          </a:xfrm>
        </p:spPr>
        <p:txBody>
          <a:bodyPr>
            <a:normAutofit lnSpcReduction="10000"/>
          </a:bodyPr>
          <a:lstStyle/>
          <a:p>
            <a:pPr>
              <a:spcAft>
                <a:spcPts val="1200"/>
              </a:spcAft>
            </a:pPr>
            <a:r>
              <a:rPr lang="en-PH" dirty="0" smtClean="0"/>
              <a:t>24/7 construction schedule for major infrastructure projects</a:t>
            </a:r>
          </a:p>
          <a:p>
            <a:pPr>
              <a:spcAft>
                <a:spcPts val="1200"/>
              </a:spcAft>
            </a:pPr>
            <a:r>
              <a:rPr lang="en-PH" dirty="0" smtClean="0"/>
              <a:t>Strengthening of project monitoring</a:t>
            </a:r>
          </a:p>
          <a:p>
            <a:pPr>
              <a:spcAft>
                <a:spcPts val="1200"/>
              </a:spcAft>
            </a:pPr>
            <a:r>
              <a:rPr lang="en-PH" dirty="0" smtClean="0"/>
              <a:t>Streamlining of the approval process for major infrastructure projects</a:t>
            </a:r>
          </a:p>
          <a:p>
            <a:pPr>
              <a:spcAft>
                <a:spcPts val="1200"/>
              </a:spcAft>
            </a:pPr>
            <a:r>
              <a:rPr lang="en-PH" dirty="0" smtClean="0"/>
              <a:t>Simplification of the IRR of the Procurement Reform Law</a:t>
            </a:r>
          </a:p>
          <a:p>
            <a:pPr>
              <a:spcAft>
                <a:spcPts val="1200"/>
              </a:spcAft>
            </a:pPr>
            <a:r>
              <a:rPr lang="en-PH" dirty="0" smtClean="0"/>
              <a:t>Revitalization of the PPP program</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Policy and Institutional Capacity</a:t>
            </a:r>
            <a:endParaRPr lang="en-PH" b="1" dirty="0"/>
          </a:p>
        </p:txBody>
      </p:sp>
      <p:sp>
        <p:nvSpPr>
          <p:cNvPr id="3" name="Content Placeholder 2"/>
          <p:cNvSpPr>
            <a:spLocks noGrp="1"/>
          </p:cNvSpPr>
          <p:nvPr>
            <p:ph sz="quarter" idx="1"/>
          </p:nvPr>
        </p:nvSpPr>
        <p:spPr/>
        <p:txBody>
          <a:bodyPr>
            <a:normAutofit fontScale="92500" lnSpcReduction="20000"/>
          </a:bodyPr>
          <a:lstStyle/>
          <a:p>
            <a:pPr>
              <a:spcAft>
                <a:spcPts val="1200"/>
              </a:spcAft>
            </a:pPr>
            <a:r>
              <a:rPr lang="en-PH" dirty="0" smtClean="0"/>
              <a:t>New technology and the entry of the private sector pose some challenges for the regulatory agencies to retool in terms of acquiring policy and institutional capacity commensurate with the demands of the present situation.</a:t>
            </a:r>
          </a:p>
          <a:p>
            <a:pPr>
              <a:spcAft>
                <a:spcPts val="1200"/>
              </a:spcAft>
            </a:pPr>
            <a:r>
              <a:rPr lang="en-PH" dirty="0" smtClean="0"/>
              <a:t>The greatest challenge facing government is how to implement an institutional restructuring of functions and mandates of regulatory agencies.</a:t>
            </a:r>
          </a:p>
          <a:p>
            <a:pPr>
              <a:spcAft>
                <a:spcPts val="1200"/>
              </a:spcAft>
            </a:pPr>
            <a:r>
              <a:rPr lang="en-PH" dirty="0" smtClean="0"/>
              <a:t>Rationalization or restructuring of the regulatory agencies requires the separation of policy, regulatory, and operational functions.</a:t>
            </a:r>
            <a:endParaRPr lang="en-PH"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42950"/>
          </a:xfrm>
        </p:spPr>
        <p:txBody>
          <a:bodyPr>
            <a:normAutofit fontScale="90000"/>
          </a:bodyPr>
          <a:lstStyle/>
          <a:p>
            <a:r>
              <a:rPr lang="en-PH" b="1" dirty="0" smtClean="0"/>
              <a:t>Policy and Regulatory Structure: Philippines</a:t>
            </a:r>
            <a:endParaRPr lang="en-PH" b="1" dirty="0"/>
          </a:p>
        </p:txBody>
      </p:sp>
      <p:graphicFrame>
        <p:nvGraphicFramePr>
          <p:cNvPr id="5" name="Table 4"/>
          <p:cNvGraphicFramePr>
            <a:graphicFrameLocks noGrp="1"/>
          </p:cNvGraphicFramePr>
          <p:nvPr/>
        </p:nvGraphicFramePr>
        <p:xfrm>
          <a:off x="761999" y="1200150"/>
          <a:ext cx="7696201" cy="3041944"/>
        </p:xfrm>
        <a:graphic>
          <a:graphicData uri="http://schemas.openxmlformats.org/drawingml/2006/table">
            <a:tbl>
              <a:tblPr/>
              <a:tblGrid>
                <a:gridCol w="2057401"/>
                <a:gridCol w="1174937"/>
                <a:gridCol w="1263463"/>
                <a:gridCol w="1712166"/>
                <a:gridCol w="1488234"/>
              </a:tblGrid>
              <a:tr h="412287">
                <a:tc>
                  <a:txBody>
                    <a:bodyPr/>
                    <a:lstStyle/>
                    <a:p>
                      <a:pPr marL="0" marR="0">
                        <a:spcBef>
                          <a:spcPts val="0"/>
                        </a:spcBef>
                        <a:spcAft>
                          <a:spcPts val="0"/>
                        </a:spcAft>
                      </a:pPr>
                      <a:r>
                        <a:rPr lang="en-US" sz="1400" b="1" i="0" dirty="0">
                          <a:latin typeface="Times New Roman"/>
                          <a:ea typeface="MS Mincho"/>
                          <a:cs typeface="Times New Roman"/>
                        </a:rPr>
                        <a:t>Sector</a:t>
                      </a:r>
                      <a:endParaRPr lang="en-PH" sz="1400" b="1" i="0" dirty="0">
                        <a:latin typeface="Times New Roman"/>
                        <a:ea typeface="MS Mincho"/>
                        <a:cs typeface="Times New Roman"/>
                      </a:endParaRPr>
                    </a:p>
                  </a:txBody>
                  <a:tcPr marL="51685" marR="516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i="0">
                          <a:latin typeface="Times New Roman"/>
                          <a:ea typeface="MS Mincho"/>
                          <a:cs typeface="Times New Roman"/>
                        </a:rPr>
                        <a:t>Policy</a:t>
                      </a:r>
                      <a:endParaRPr lang="en-PH" sz="1400" b="1" i="0">
                        <a:latin typeface="Times New Roman"/>
                        <a:ea typeface="MS Mincho"/>
                        <a:cs typeface="Times New Roman"/>
                      </a:endParaRPr>
                    </a:p>
                  </a:txBody>
                  <a:tcPr marL="51685" marR="516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i="0">
                          <a:latin typeface="Times New Roman"/>
                          <a:ea typeface="MS Mincho"/>
                          <a:cs typeface="Times New Roman"/>
                        </a:rPr>
                        <a:t>Regulation</a:t>
                      </a:r>
                      <a:endParaRPr lang="en-PH" sz="1400" b="1" i="0">
                        <a:latin typeface="Times New Roman"/>
                        <a:ea typeface="MS Mincho"/>
                        <a:cs typeface="Times New Roman"/>
                      </a:endParaRPr>
                    </a:p>
                  </a:txBody>
                  <a:tcPr marL="51685" marR="516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i="0">
                          <a:latin typeface="Times New Roman"/>
                          <a:ea typeface="MS Mincho"/>
                          <a:cs typeface="Times New Roman"/>
                        </a:rPr>
                        <a:t>Project Planning</a:t>
                      </a:r>
                      <a:endParaRPr lang="en-PH" sz="1400" b="1" i="0">
                        <a:latin typeface="Times New Roman"/>
                        <a:ea typeface="MS Mincho"/>
                        <a:cs typeface="Times New Roman"/>
                      </a:endParaRPr>
                    </a:p>
                  </a:txBody>
                  <a:tcPr marL="51685" marR="516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i="0" dirty="0">
                          <a:latin typeface="Times New Roman"/>
                          <a:ea typeface="MS Mincho"/>
                          <a:cs typeface="Times New Roman"/>
                        </a:rPr>
                        <a:t>Implementation</a:t>
                      </a:r>
                      <a:endParaRPr lang="en-PH" sz="1400" b="1" i="0" dirty="0">
                        <a:latin typeface="Times New Roman"/>
                        <a:ea typeface="MS Mincho"/>
                        <a:cs typeface="Times New Roman"/>
                      </a:endParaRPr>
                    </a:p>
                  </a:txBody>
                  <a:tcPr marL="51685" marR="516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9313">
                <a:tc>
                  <a:txBody>
                    <a:bodyPr/>
                    <a:lstStyle/>
                    <a:p>
                      <a:pPr marL="0" marR="0">
                        <a:spcBef>
                          <a:spcPts val="0"/>
                        </a:spcBef>
                        <a:spcAft>
                          <a:spcPts val="0"/>
                        </a:spcAft>
                      </a:pPr>
                      <a:r>
                        <a:rPr lang="en-US" sz="1400" dirty="0">
                          <a:latin typeface="Times New Roman"/>
                          <a:ea typeface="MS Mincho"/>
                          <a:cs typeface="Times New Roman"/>
                        </a:rPr>
                        <a:t>Electricity</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Times New Roman"/>
                          <a:ea typeface="MS Mincho"/>
                          <a:cs typeface="Times New Roman"/>
                        </a:rPr>
                        <a:t>DOE</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Times New Roman"/>
                          <a:ea typeface="MS Mincho"/>
                          <a:cs typeface="Times New Roman"/>
                        </a:rPr>
                        <a:t>ERC </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Congress</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Times New Roman"/>
                          <a:ea typeface="MS Mincho"/>
                          <a:cs typeface="Times New Roman"/>
                        </a:rPr>
                        <a:t>DOE</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Private</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NEA</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Times New Roman"/>
                          <a:ea typeface="MS Mincho"/>
                          <a:cs typeface="Times New Roman"/>
                        </a:rPr>
                        <a:t>Private</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NPC</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NEA</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LGUs</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0784">
                <a:tc>
                  <a:txBody>
                    <a:bodyPr/>
                    <a:lstStyle/>
                    <a:p>
                      <a:pPr marL="0" marR="0">
                        <a:spcBef>
                          <a:spcPts val="0"/>
                        </a:spcBef>
                        <a:spcAft>
                          <a:spcPts val="0"/>
                        </a:spcAft>
                      </a:pPr>
                      <a:r>
                        <a:rPr lang="en-US" sz="1400">
                          <a:latin typeface="Times New Roman"/>
                          <a:ea typeface="MS Mincho"/>
                          <a:cs typeface="Times New Roman"/>
                        </a:rPr>
                        <a:t>Telecommunications</a:t>
                      </a:r>
                      <a:endParaRPr lang="en-PH" sz="140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Times New Roman"/>
                          <a:ea typeface="MS Mincho"/>
                          <a:cs typeface="Times New Roman"/>
                        </a:rPr>
                        <a:t>DICT</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Times New Roman"/>
                          <a:ea typeface="MS Mincho"/>
                          <a:cs typeface="Times New Roman"/>
                        </a:rPr>
                        <a:t>NTC</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Congress</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Times New Roman"/>
                          <a:ea typeface="MS Mincho"/>
                          <a:cs typeface="Times New Roman"/>
                        </a:rPr>
                        <a:t>DICT</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Private</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9560">
                <a:tc>
                  <a:txBody>
                    <a:bodyPr/>
                    <a:lstStyle/>
                    <a:p>
                      <a:pPr marL="0" marR="0">
                        <a:spcBef>
                          <a:spcPts val="0"/>
                        </a:spcBef>
                        <a:spcAft>
                          <a:spcPts val="0"/>
                        </a:spcAft>
                      </a:pPr>
                      <a:r>
                        <a:rPr lang="en-US" sz="1400" dirty="0">
                          <a:latin typeface="Times New Roman"/>
                          <a:ea typeface="MS Mincho"/>
                          <a:cs typeface="Times New Roman"/>
                        </a:rPr>
                        <a:t>Water</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Times New Roman"/>
                          <a:ea typeface="MS Mincho"/>
                          <a:cs typeface="Times New Roman"/>
                        </a:rPr>
                        <a:t>NWRB</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LGUs</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Times New Roman"/>
                          <a:ea typeface="MS Mincho"/>
                          <a:cs typeface="Times New Roman"/>
                        </a:rPr>
                        <a:t>LWUA</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MWSS</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RO</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NWRB</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Times New Roman"/>
                          <a:ea typeface="MS Mincho"/>
                          <a:cs typeface="Times New Roman"/>
                        </a:rPr>
                        <a:t>NWRB</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MWSS</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DPWH</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Private</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LGUs</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latin typeface="Times New Roman"/>
                          <a:ea typeface="MS Mincho"/>
                          <a:cs typeface="Times New Roman"/>
                        </a:rPr>
                        <a:t>Private</a:t>
                      </a:r>
                      <a:endParaRPr lang="en-PH" sz="1400" dirty="0">
                        <a:latin typeface="Times New Roman"/>
                        <a:ea typeface="MS Mincho"/>
                        <a:cs typeface="Times New Roman"/>
                      </a:endParaRPr>
                    </a:p>
                    <a:p>
                      <a:pPr marL="0" marR="0">
                        <a:spcBef>
                          <a:spcPts val="0"/>
                        </a:spcBef>
                        <a:spcAft>
                          <a:spcPts val="0"/>
                        </a:spcAft>
                      </a:pPr>
                      <a:r>
                        <a:rPr lang="en-US" sz="1400" dirty="0">
                          <a:latin typeface="Times New Roman"/>
                          <a:ea typeface="MS Mincho"/>
                          <a:cs typeface="Times New Roman"/>
                        </a:rPr>
                        <a:t>LGUs</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1800"/>
            <a:ext cx="8229600" cy="742950"/>
          </a:xfrm>
        </p:spPr>
        <p:txBody>
          <a:bodyPr>
            <a:normAutofit fontScale="90000"/>
          </a:bodyPr>
          <a:lstStyle/>
          <a:p>
            <a:r>
              <a:rPr lang="en-PH" b="1" dirty="0" smtClean="0"/>
              <a:t>Policy and Regulatory Structure: Philippines</a:t>
            </a:r>
            <a:endParaRPr lang="en-PH" b="1" dirty="0"/>
          </a:p>
        </p:txBody>
      </p:sp>
      <p:graphicFrame>
        <p:nvGraphicFramePr>
          <p:cNvPr id="5" name="Table 4"/>
          <p:cNvGraphicFramePr>
            <a:graphicFrameLocks noGrp="1"/>
          </p:cNvGraphicFramePr>
          <p:nvPr/>
        </p:nvGraphicFramePr>
        <p:xfrm>
          <a:off x="914399" y="883475"/>
          <a:ext cx="7315201" cy="3861838"/>
        </p:xfrm>
        <a:graphic>
          <a:graphicData uri="http://schemas.openxmlformats.org/drawingml/2006/table">
            <a:tbl>
              <a:tblPr/>
              <a:tblGrid>
                <a:gridCol w="1658559"/>
                <a:gridCol w="1413762"/>
                <a:gridCol w="1414559"/>
                <a:gridCol w="1413762"/>
                <a:gridCol w="1414559"/>
              </a:tblGrid>
              <a:tr h="284999">
                <a:tc>
                  <a:txBody>
                    <a:bodyPr/>
                    <a:lstStyle/>
                    <a:p>
                      <a:pPr marL="0" marR="0">
                        <a:spcBef>
                          <a:spcPts val="0"/>
                        </a:spcBef>
                        <a:spcAft>
                          <a:spcPts val="0"/>
                        </a:spcAft>
                      </a:pPr>
                      <a:r>
                        <a:rPr lang="en-US" sz="1400" b="1" i="0" dirty="0">
                          <a:latin typeface="Times New Roman"/>
                          <a:ea typeface="MS Mincho"/>
                          <a:cs typeface="Times New Roman"/>
                        </a:rPr>
                        <a:t>Sector</a:t>
                      </a:r>
                      <a:endParaRPr lang="en-PH" sz="1400" b="1" i="0" dirty="0">
                        <a:latin typeface="Times New Roman"/>
                        <a:ea typeface="MS Mincho"/>
                        <a:cs typeface="Times New Roman"/>
                      </a:endParaRPr>
                    </a:p>
                  </a:txBody>
                  <a:tcPr marL="51685" marR="516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i="0" dirty="0">
                          <a:latin typeface="Times New Roman"/>
                          <a:ea typeface="MS Mincho"/>
                          <a:cs typeface="Times New Roman"/>
                        </a:rPr>
                        <a:t>Policy</a:t>
                      </a:r>
                      <a:endParaRPr lang="en-PH" sz="1400" b="1" i="0" dirty="0">
                        <a:latin typeface="Times New Roman"/>
                        <a:ea typeface="MS Mincho"/>
                        <a:cs typeface="Times New Roman"/>
                      </a:endParaRPr>
                    </a:p>
                  </a:txBody>
                  <a:tcPr marL="51685" marR="516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i="0">
                          <a:latin typeface="Times New Roman"/>
                          <a:ea typeface="MS Mincho"/>
                          <a:cs typeface="Times New Roman"/>
                        </a:rPr>
                        <a:t>Regulation</a:t>
                      </a:r>
                      <a:endParaRPr lang="en-PH" sz="1400" b="1" i="0">
                        <a:latin typeface="Times New Roman"/>
                        <a:ea typeface="MS Mincho"/>
                        <a:cs typeface="Times New Roman"/>
                      </a:endParaRPr>
                    </a:p>
                  </a:txBody>
                  <a:tcPr marL="51685" marR="516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i="0">
                          <a:latin typeface="Times New Roman"/>
                          <a:ea typeface="MS Mincho"/>
                          <a:cs typeface="Times New Roman"/>
                        </a:rPr>
                        <a:t>Project Planning</a:t>
                      </a:r>
                      <a:endParaRPr lang="en-PH" sz="1400" b="1" i="0">
                        <a:latin typeface="Times New Roman"/>
                        <a:ea typeface="MS Mincho"/>
                        <a:cs typeface="Times New Roman"/>
                      </a:endParaRPr>
                    </a:p>
                  </a:txBody>
                  <a:tcPr marL="51685" marR="516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i="0" dirty="0">
                          <a:latin typeface="Times New Roman"/>
                          <a:ea typeface="MS Mincho"/>
                          <a:cs typeface="Times New Roman"/>
                        </a:rPr>
                        <a:t>Implementation</a:t>
                      </a:r>
                      <a:endParaRPr lang="en-PH" sz="1400" b="1" i="0" dirty="0">
                        <a:latin typeface="Times New Roman"/>
                        <a:ea typeface="MS Mincho"/>
                        <a:cs typeface="Times New Roman"/>
                      </a:endParaRPr>
                    </a:p>
                  </a:txBody>
                  <a:tcPr marL="51685" marR="516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999">
                <a:tc>
                  <a:txBody>
                    <a:bodyPr/>
                    <a:lstStyle/>
                    <a:p>
                      <a:pPr marL="0" marR="0">
                        <a:spcBef>
                          <a:spcPts val="0"/>
                        </a:spcBef>
                        <a:spcAft>
                          <a:spcPts val="0"/>
                        </a:spcAft>
                      </a:pPr>
                      <a:r>
                        <a:rPr lang="en-US" sz="1400" dirty="0">
                          <a:latin typeface="Times New Roman"/>
                          <a:ea typeface="MS Mincho"/>
                          <a:cs typeface="Times New Roman"/>
                        </a:rPr>
                        <a:t>Transportation</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n-US" sz="12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n-US" sz="12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n-US" sz="120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n-US" sz="120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a:noFill/>
                    </a:lnB>
                  </a:tcPr>
                </a:tc>
              </a:tr>
              <a:tr h="900000">
                <a:tc>
                  <a:txBody>
                    <a:bodyPr/>
                    <a:lstStyle/>
                    <a:p>
                      <a:pPr marL="342900" marR="0" lvl="0" indent="-342900">
                        <a:spcBef>
                          <a:spcPts val="0"/>
                        </a:spcBef>
                        <a:spcAft>
                          <a:spcPts val="0"/>
                        </a:spcAft>
                        <a:buFont typeface="Times New Roman"/>
                        <a:buChar char="-"/>
                      </a:pPr>
                      <a:r>
                        <a:rPr lang="en-US" sz="1400" dirty="0">
                          <a:latin typeface="Times New Roman"/>
                          <a:ea typeface="MS Mincho"/>
                          <a:cs typeface="Times New Roman"/>
                        </a:rPr>
                        <a:t>Roads</a:t>
                      </a:r>
                      <a:endParaRPr lang="en-PH" sz="1400" dirty="0">
                        <a:latin typeface="Times New Roman"/>
                        <a:ea typeface="MS Mincho"/>
                        <a:cs typeface="Times New Roman"/>
                      </a:endParaRPr>
                    </a:p>
                  </a:txBody>
                  <a:tcPr marL="51685" marR="5168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latin typeface="Times New Roman"/>
                          <a:ea typeface="MS Mincho"/>
                          <a:cs typeface="Times New Roman"/>
                        </a:rPr>
                        <a:t>DPWH</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NEDA</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RDCs</a:t>
                      </a:r>
                      <a:endParaRPr lang="en-PH" sz="1200" dirty="0">
                        <a:latin typeface="Times New Roman"/>
                        <a:ea typeface="MS Mincho"/>
                        <a:cs typeface="Times New Roman"/>
                      </a:endParaRPr>
                    </a:p>
                    <a:p>
                      <a:pPr marL="0" marR="0">
                        <a:spcBef>
                          <a:spcPts val="0"/>
                        </a:spcBef>
                        <a:spcAft>
                          <a:spcPts val="0"/>
                        </a:spcAft>
                      </a:pPr>
                      <a:r>
                        <a:rPr lang="en-US" sz="1200" dirty="0" err="1">
                          <a:latin typeface="Times New Roman"/>
                          <a:ea typeface="MS Mincho"/>
                          <a:cs typeface="Times New Roman"/>
                        </a:rPr>
                        <a:t>DOTr</a:t>
                      </a:r>
                      <a:endParaRPr lang="en-PH" sz="1200" dirty="0">
                        <a:latin typeface="Times New Roman"/>
                        <a:ea typeface="MS Mincho"/>
                        <a:cs typeface="Times New Roman"/>
                      </a:endParaRPr>
                    </a:p>
                  </a:txBody>
                  <a:tcPr marL="51685" marR="5168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latin typeface="Times New Roman"/>
                          <a:ea typeface="MS Mincho"/>
                          <a:cs typeface="Times New Roman"/>
                        </a:rPr>
                        <a:t>DPWH</a:t>
                      </a:r>
                      <a:endParaRPr lang="en-PH" sz="1200" dirty="0">
                        <a:latin typeface="Times New Roman"/>
                        <a:ea typeface="MS Mincho"/>
                        <a:cs typeface="Times New Roman"/>
                      </a:endParaRPr>
                    </a:p>
                    <a:p>
                      <a:pPr marL="0" marR="0">
                        <a:spcBef>
                          <a:spcPts val="0"/>
                        </a:spcBef>
                        <a:spcAft>
                          <a:spcPts val="0"/>
                        </a:spcAft>
                      </a:pPr>
                      <a:r>
                        <a:rPr lang="en-US" sz="1200" dirty="0" err="1">
                          <a:latin typeface="Times New Roman"/>
                          <a:ea typeface="MS Mincho"/>
                          <a:cs typeface="Times New Roman"/>
                        </a:rPr>
                        <a:t>DOTr</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TRB</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LTO</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LTFRB</a:t>
                      </a:r>
                      <a:endParaRPr lang="en-PH" sz="1200" dirty="0">
                        <a:latin typeface="Times New Roman"/>
                        <a:ea typeface="MS Mincho"/>
                        <a:cs typeface="Times New Roman"/>
                      </a:endParaRPr>
                    </a:p>
                  </a:txBody>
                  <a:tcPr marL="51685" marR="5168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latin typeface="Times New Roman"/>
                          <a:ea typeface="MS Mincho"/>
                          <a:cs typeface="Times New Roman"/>
                        </a:rPr>
                        <a:t>DPWH</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Private</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LGUs</a:t>
                      </a:r>
                      <a:endParaRPr lang="en-PH" sz="1200" dirty="0">
                        <a:latin typeface="Times New Roman"/>
                        <a:ea typeface="MS Mincho"/>
                        <a:cs typeface="Times New Roman"/>
                      </a:endParaRPr>
                    </a:p>
                  </a:txBody>
                  <a:tcPr marL="51685" marR="5168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latin typeface="Times New Roman"/>
                          <a:ea typeface="MS Mincho"/>
                          <a:cs typeface="Times New Roman"/>
                        </a:rPr>
                        <a:t>DPWH</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Private</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LGUs</a:t>
                      </a:r>
                      <a:endParaRPr lang="en-PH" sz="1200" dirty="0">
                        <a:latin typeface="Times New Roman"/>
                        <a:ea typeface="MS Mincho"/>
                        <a:cs typeface="Times New Roman"/>
                      </a:endParaRPr>
                    </a:p>
                  </a:txBody>
                  <a:tcPr marL="51685" marR="51685" marT="0" marB="0">
                    <a:lnL>
                      <a:noFill/>
                    </a:lnL>
                    <a:lnR>
                      <a:noFill/>
                    </a:lnR>
                    <a:lnT>
                      <a:noFill/>
                    </a:lnT>
                    <a:lnB w="12700" cap="flat" cmpd="sng" algn="ctr">
                      <a:solidFill>
                        <a:srgbClr val="000000"/>
                      </a:solidFill>
                      <a:prstDash val="solid"/>
                      <a:round/>
                      <a:headEnd type="none" w="med" len="med"/>
                      <a:tailEnd type="none" w="med" len="med"/>
                    </a:lnB>
                  </a:tcPr>
                </a:tc>
              </a:tr>
              <a:tr h="720000">
                <a:tc>
                  <a:txBody>
                    <a:bodyPr/>
                    <a:lstStyle/>
                    <a:p>
                      <a:pPr marL="342900" marR="0" lvl="0" indent="-342900">
                        <a:spcBef>
                          <a:spcPts val="0"/>
                        </a:spcBef>
                        <a:spcAft>
                          <a:spcPts val="0"/>
                        </a:spcAft>
                        <a:buFont typeface="Times New Roman"/>
                        <a:buChar char="-"/>
                      </a:pPr>
                      <a:r>
                        <a:rPr lang="en-US" sz="1400" dirty="0">
                          <a:latin typeface="Times New Roman"/>
                          <a:ea typeface="MS Mincho"/>
                          <a:cs typeface="Times New Roman"/>
                        </a:rPr>
                        <a:t>Railways</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err="1">
                          <a:latin typeface="Times New Roman"/>
                          <a:ea typeface="MS Mincho"/>
                          <a:cs typeface="Times New Roman"/>
                        </a:rPr>
                        <a:t>DOTr</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NEDA</a:t>
                      </a:r>
                      <a:endParaRPr lang="en-PH" sz="12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err="1">
                          <a:latin typeface="Times New Roman"/>
                          <a:ea typeface="MS Mincho"/>
                          <a:cs typeface="Times New Roman"/>
                        </a:rPr>
                        <a:t>DOTr</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PNR</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LRTA</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Congress</a:t>
                      </a:r>
                      <a:endParaRPr lang="en-PH" sz="12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latin typeface="Times New Roman"/>
                          <a:ea typeface="MS Mincho"/>
                          <a:cs typeface="Times New Roman"/>
                        </a:rPr>
                        <a:t>DOTr</a:t>
                      </a:r>
                      <a:endParaRPr lang="en-PH" sz="1200">
                        <a:latin typeface="Times New Roman"/>
                        <a:ea typeface="MS Mincho"/>
                        <a:cs typeface="Times New Roman"/>
                      </a:endParaRPr>
                    </a:p>
                    <a:p>
                      <a:pPr marL="0" marR="0">
                        <a:spcBef>
                          <a:spcPts val="0"/>
                        </a:spcBef>
                        <a:spcAft>
                          <a:spcPts val="0"/>
                        </a:spcAft>
                      </a:pPr>
                      <a:r>
                        <a:rPr lang="en-US" sz="1200">
                          <a:latin typeface="Times New Roman"/>
                          <a:ea typeface="MS Mincho"/>
                          <a:cs typeface="Times New Roman"/>
                        </a:rPr>
                        <a:t>PNR</a:t>
                      </a:r>
                      <a:endParaRPr lang="en-PH" sz="1200">
                        <a:latin typeface="Times New Roman"/>
                        <a:ea typeface="MS Mincho"/>
                        <a:cs typeface="Times New Roman"/>
                      </a:endParaRPr>
                    </a:p>
                    <a:p>
                      <a:pPr marL="0" marR="0">
                        <a:spcBef>
                          <a:spcPts val="0"/>
                        </a:spcBef>
                        <a:spcAft>
                          <a:spcPts val="0"/>
                        </a:spcAft>
                      </a:pPr>
                      <a:r>
                        <a:rPr lang="en-US" sz="1200">
                          <a:latin typeface="Times New Roman"/>
                          <a:ea typeface="MS Mincho"/>
                          <a:cs typeface="Times New Roman"/>
                        </a:rPr>
                        <a:t>LRTA</a:t>
                      </a:r>
                      <a:endParaRPr lang="en-PH" sz="1200">
                        <a:latin typeface="Times New Roman"/>
                        <a:ea typeface="MS Mincho"/>
                        <a:cs typeface="Times New Roman"/>
                      </a:endParaRPr>
                    </a:p>
                    <a:p>
                      <a:pPr marL="0" marR="0">
                        <a:spcBef>
                          <a:spcPts val="0"/>
                        </a:spcBef>
                        <a:spcAft>
                          <a:spcPts val="0"/>
                        </a:spcAft>
                      </a:pPr>
                      <a:r>
                        <a:rPr lang="en-US" sz="1200">
                          <a:latin typeface="Times New Roman"/>
                          <a:ea typeface="MS Mincho"/>
                          <a:cs typeface="Times New Roman"/>
                        </a:rPr>
                        <a:t>Private</a:t>
                      </a:r>
                      <a:endParaRPr lang="en-PH" sz="120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err="1">
                          <a:latin typeface="Times New Roman"/>
                          <a:ea typeface="MS Mincho"/>
                          <a:cs typeface="Times New Roman"/>
                        </a:rPr>
                        <a:t>DOTr</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PNR</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LRTA</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Private</a:t>
                      </a:r>
                      <a:endParaRPr lang="en-PH" sz="12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00">
                <a:tc>
                  <a:txBody>
                    <a:bodyPr/>
                    <a:lstStyle/>
                    <a:p>
                      <a:pPr marL="342900" marR="0" lvl="0" indent="-342900">
                        <a:spcBef>
                          <a:spcPts val="0"/>
                        </a:spcBef>
                        <a:spcAft>
                          <a:spcPts val="0"/>
                        </a:spcAft>
                        <a:buFont typeface="Times New Roman"/>
                        <a:buChar char="-"/>
                      </a:pPr>
                      <a:r>
                        <a:rPr lang="en-US" sz="1400" dirty="0">
                          <a:latin typeface="Times New Roman"/>
                          <a:ea typeface="MS Mincho"/>
                          <a:cs typeface="Times New Roman"/>
                        </a:rPr>
                        <a:t>Aviation</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err="1">
                          <a:latin typeface="Times New Roman"/>
                          <a:ea typeface="MS Mincho"/>
                          <a:cs typeface="Times New Roman"/>
                        </a:rPr>
                        <a:t>DOTr</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CAAP</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MIAA</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NEDA</a:t>
                      </a:r>
                      <a:endParaRPr lang="en-PH" sz="12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err="1">
                          <a:latin typeface="Times New Roman"/>
                          <a:ea typeface="MS Mincho"/>
                          <a:cs typeface="Times New Roman"/>
                        </a:rPr>
                        <a:t>DOTr</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CAAP</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CAB</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Congress</a:t>
                      </a:r>
                      <a:endParaRPr lang="en-PH" sz="12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err="1">
                          <a:latin typeface="Times New Roman"/>
                          <a:ea typeface="MS Mincho"/>
                          <a:cs typeface="Times New Roman"/>
                        </a:rPr>
                        <a:t>DOTr</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CAAP</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Private</a:t>
                      </a:r>
                      <a:endParaRPr lang="en-PH" sz="12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latin typeface="Times New Roman"/>
                          <a:ea typeface="MS Mincho"/>
                          <a:cs typeface="Times New Roman"/>
                        </a:rPr>
                        <a:t>CAAP</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Private</a:t>
                      </a:r>
                      <a:endParaRPr lang="en-PH" sz="12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0000">
                <a:tc>
                  <a:txBody>
                    <a:bodyPr/>
                    <a:lstStyle/>
                    <a:p>
                      <a:pPr marL="342900" marR="0" lvl="0" indent="-342900">
                        <a:spcBef>
                          <a:spcPts val="0"/>
                        </a:spcBef>
                        <a:spcAft>
                          <a:spcPts val="0"/>
                        </a:spcAft>
                        <a:buFont typeface="Times New Roman"/>
                        <a:buChar char="-"/>
                      </a:pPr>
                      <a:r>
                        <a:rPr lang="en-US" sz="1400" dirty="0">
                          <a:latin typeface="Times New Roman"/>
                          <a:ea typeface="MS Mincho"/>
                          <a:cs typeface="Times New Roman"/>
                        </a:rPr>
                        <a:t>Maritime</a:t>
                      </a:r>
                      <a:endParaRPr lang="en-PH" sz="14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latin typeface="Times New Roman"/>
                          <a:ea typeface="MS Mincho"/>
                          <a:cs typeface="Times New Roman"/>
                        </a:rPr>
                        <a:t>DOTr</a:t>
                      </a:r>
                      <a:endParaRPr lang="en-PH" sz="1200">
                        <a:latin typeface="Times New Roman"/>
                        <a:ea typeface="MS Mincho"/>
                        <a:cs typeface="Times New Roman"/>
                      </a:endParaRPr>
                    </a:p>
                    <a:p>
                      <a:pPr marL="0" marR="0">
                        <a:spcBef>
                          <a:spcPts val="0"/>
                        </a:spcBef>
                        <a:spcAft>
                          <a:spcPts val="0"/>
                        </a:spcAft>
                      </a:pPr>
                      <a:r>
                        <a:rPr lang="en-US" sz="1200">
                          <a:latin typeface="Times New Roman"/>
                          <a:ea typeface="MS Mincho"/>
                          <a:cs typeface="Times New Roman"/>
                        </a:rPr>
                        <a:t>NEDA</a:t>
                      </a:r>
                      <a:endParaRPr lang="en-PH" sz="1200">
                        <a:latin typeface="Times New Roman"/>
                        <a:ea typeface="MS Mincho"/>
                        <a:cs typeface="Times New Roman"/>
                      </a:endParaRPr>
                    </a:p>
                    <a:p>
                      <a:pPr marL="0" marR="0">
                        <a:spcBef>
                          <a:spcPts val="0"/>
                        </a:spcBef>
                        <a:spcAft>
                          <a:spcPts val="0"/>
                        </a:spcAft>
                      </a:pPr>
                      <a:r>
                        <a:rPr lang="en-US" sz="1200">
                          <a:latin typeface="Times New Roman"/>
                          <a:ea typeface="MS Mincho"/>
                          <a:cs typeface="Times New Roman"/>
                        </a:rPr>
                        <a:t>PPA</a:t>
                      </a:r>
                      <a:endParaRPr lang="en-PH" sz="120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latin typeface="Times New Roman"/>
                          <a:ea typeface="MS Mincho"/>
                          <a:cs typeface="Times New Roman"/>
                        </a:rPr>
                        <a:t>DOTr</a:t>
                      </a:r>
                      <a:endParaRPr lang="en-PH" sz="1200">
                        <a:latin typeface="Times New Roman"/>
                        <a:ea typeface="MS Mincho"/>
                        <a:cs typeface="Times New Roman"/>
                      </a:endParaRPr>
                    </a:p>
                    <a:p>
                      <a:pPr marL="0" marR="0">
                        <a:spcBef>
                          <a:spcPts val="0"/>
                        </a:spcBef>
                        <a:spcAft>
                          <a:spcPts val="0"/>
                        </a:spcAft>
                      </a:pPr>
                      <a:r>
                        <a:rPr lang="en-US" sz="1200">
                          <a:latin typeface="Times New Roman"/>
                          <a:ea typeface="MS Mincho"/>
                          <a:cs typeface="Times New Roman"/>
                        </a:rPr>
                        <a:t>PPA</a:t>
                      </a:r>
                      <a:endParaRPr lang="en-PH" sz="1200">
                        <a:latin typeface="Times New Roman"/>
                        <a:ea typeface="MS Mincho"/>
                        <a:cs typeface="Times New Roman"/>
                      </a:endParaRPr>
                    </a:p>
                    <a:p>
                      <a:pPr marL="0" marR="0">
                        <a:spcBef>
                          <a:spcPts val="0"/>
                        </a:spcBef>
                        <a:spcAft>
                          <a:spcPts val="0"/>
                        </a:spcAft>
                      </a:pPr>
                      <a:r>
                        <a:rPr lang="en-US" sz="1200">
                          <a:latin typeface="Times New Roman"/>
                          <a:ea typeface="MS Mincho"/>
                          <a:cs typeface="Times New Roman"/>
                        </a:rPr>
                        <a:t>MARINA</a:t>
                      </a:r>
                      <a:endParaRPr lang="en-PH" sz="1200">
                        <a:latin typeface="Times New Roman"/>
                        <a:ea typeface="MS Mincho"/>
                        <a:cs typeface="Times New Roman"/>
                      </a:endParaRPr>
                    </a:p>
                    <a:p>
                      <a:pPr marL="0" marR="0">
                        <a:spcBef>
                          <a:spcPts val="0"/>
                        </a:spcBef>
                        <a:spcAft>
                          <a:spcPts val="0"/>
                        </a:spcAft>
                      </a:pPr>
                      <a:r>
                        <a:rPr lang="en-US" sz="1200">
                          <a:latin typeface="Times New Roman"/>
                          <a:ea typeface="MS Mincho"/>
                          <a:cs typeface="Times New Roman"/>
                        </a:rPr>
                        <a:t>PCG</a:t>
                      </a:r>
                      <a:endParaRPr lang="en-PH" sz="1200">
                        <a:latin typeface="Times New Roman"/>
                        <a:ea typeface="MS Mincho"/>
                        <a:cs typeface="Times New Roman"/>
                      </a:endParaRPr>
                    </a:p>
                    <a:p>
                      <a:pPr marL="0" marR="0">
                        <a:spcBef>
                          <a:spcPts val="0"/>
                        </a:spcBef>
                        <a:spcAft>
                          <a:spcPts val="0"/>
                        </a:spcAft>
                      </a:pPr>
                      <a:r>
                        <a:rPr lang="en-US" sz="1200">
                          <a:latin typeface="Times New Roman"/>
                          <a:ea typeface="MS Mincho"/>
                          <a:cs typeface="Times New Roman"/>
                        </a:rPr>
                        <a:t>Congress</a:t>
                      </a:r>
                      <a:endParaRPr lang="en-PH" sz="120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err="1">
                          <a:latin typeface="Times New Roman"/>
                          <a:ea typeface="MS Mincho"/>
                          <a:cs typeface="Times New Roman"/>
                        </a:rPr>
                        <a:t>DOTr</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PPA</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Private</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LGUs</a:t>
                      </a:r>
                      <a:endParaRPr lang="en-PH" sz="12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latin typeface="Times New Roman"/>
                          <a:ea typeface="MS Mincho"/>
                          <a:cs typeface="Times New Roman"/>
                        </a:rPr>
                        <a:t>Private</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PPA</a:t>
                      </a:r>
                      <a:endParaRPr lang="en-PH" sz="1200" dirty="0">
                        <a:latin typeface="Times New Roman"/>
                        <a:ea typeface="MS Mincho"/>
                        <a:cs typeface="Times New Roman"/>
                      </a:endParaRPr>
                    </a:p>
                    <a:p>
                      <a:pPr marL="0" marR="0">
                        <a:spcBef>
                          <a:spcPts val="0"/>
                        </a:spcBef>
                        <a:spcAft>
                          <a:spcPts val="0"/>
                        </a:spcAft>
                      </a:pPr>
                      <a:r>
                        <a:rPr lang="en-US" sz="1200" dirty="0">
                          <a:latin typeface="Times New Roman"/>
                          <a:ea typeface="MS Mincho"/>
                          <a:cs typeface="Times New Roman"/>
                        </a:rPr>
                        <a:t>LGUs</a:t>
                      </a:r>
                      <a:endParaRPr lang="en-PH" sz="1200" dirty="0">
                        <a:latin typeface="Times New Roman"/>
                        <a:ea typeface="MS Mincho"/>
                        <a:cs typeface="Times New Roman"/>
                      </a:endParaRPr>
                    </a:p>
                  </a:txBody>
                  <a:tcPr marL="51685" marR="5168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263"/>
            <a:ext cx="8229600" cy="742950"/>
          </a:xfrm>
        </p:spPr>
        <p:txBody>
          <a:bodyPr>
            <a:normAutofit/>
          </a:bodyPr>
          <a:lstStyle/>
          <a:p>
            <a:r>
              <a:rPr lang="en-PH" b="1" dirty="0" smtClean="0"/>
              <a:t>Public – Private Partnership (PPP)</a:t>
            </a:r>
            <a:endParaRPr lang="en-PH" b="1" dirty="0"/>
          </a:p>
        </p:txBody>
      </p:sp>
      <p:sp>
        <p:nvSpPr>
          <p:cNvPr id="3" name="Content Placeholder 2"/>
          <p:cNvSpPr>
            <a:spLocks noGrp="1"/>
          </p:cNvSpPr>
          <p:nvPr>
            <p:ph sz="quarter" idx="1"/>
          </p:nvPr>
        </p:nvSpPr>
        <p:spPr>
          <a:xfrm>
            <a:off x="457200" y="1078230"/>
            <a:ext cx="8229600" cy="3703320"/>
          </a:xfrm>
        </p:spPr>
        <p:txBody>
          <a:bodyPr>
            <a:normAutofit/>
          </a:bodyPr>
          <a:lstStyle/>
          <a:p>
            <a:pPr>
              <a:spcAft>
                <a:spcPts val="1200"/>
              </a:spcAft>
            </a:pPr>
            <a:r>
              <a:rPr lang="en-PH" dirty="0" smtClean="0"/>
              <a:t>PPP is an agreement between a government and a private firm under which the private firm delivers an asset, a service, or both, in return for payments contingent on the long-term quality or other characteristics of outputs delivered.</a:t>
            </a:r>
          </a:p>
          <a:p>
            <a:pPr>
              <a:spcAft>
                <a:spcPts val="1200"/>
              </a:spcAft>
            </a:pPr>
            <a:r>
              <a:rPr lang="en-PH" dirty="0" smtClean="0"/>
              <a:t>PPP covers a broad scope which may range from management or service contracts to privatization.</a:t>
            </a:r>
            <a:endParaRPr lang="en-PH"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263"/>
            <a:ext cx="8229600" cy="742950"/>
          </a:xfrm>
        </p:spPr>
        <p:txBody>
          <a:bodyPr>
            <a:normAutofit/>
          </a:bodyPr>
          <a:lstStyle/>
          <a:p>
            <a:r>
              <a:rPr lang="en-PH" b="1" dirty="0" smtClean="0"/>
              <a:t>Public – Private Partnership (PPP)</a:t>
            </a:r>
            <a:endParaRPr lang="en-PH" b="1" dirty="0"/>
          </a:p>
        </p:txBody>
      </p:sp>
      <p:sp>
        <p:nvSpPr>
          <p:cNvPr id="3" name="Content Placeholder 2"/>
          <p:cNvSpPr>
            <a:spLocks noGrp="1"/>
          </p:cNvSpPr>
          <p:nvPr>
            <p:ph sz="quarter" idx="1"/>
          </p:nvPr>
        </p:nvSpPr>
        <p:spPr>
          <a:xfrm>
            <a:off x="457200" y="1078230"/>
            <a:ext cx="8229600" cy="3703320"/>
          </a:xfrm>
        </p:spPr>
        <p:txBody>
          <a:bodyPr>
            <a:normAutofit fontScale="85000" lnSpcReduction="20000"/>
          </a:bodyPr>
          <a:lstStyle/>
          <a:p>
            <a:pPr>
              <a:spcAft>
                <a:spcPts val="1200"/>
              </a:spcAft>
            </a:pPr>
            <a:r>
              <a:rPr lang="en-PH" dirty="0" smtClean="0"/>
              <a:t>Governments usually employ </a:t>
            </a:r>
            <a:r>
              <a:rPr lang="en-PH" dirty="0" err="1" smtClean="0"/>
              <a:t>PPPs</a:t>
            </a:r>
            <a:r>
              <a:rPr lang="en-PH" dirty="0" smtClean="0"/>
              <a:t> to address weaknesses in their processes and requirements.</a:t>
            </a:r>
          </a:p>
          <a:p>
            <a:pPr>
              <a:spcAft>
                <a:spcPts val="1200"/>
              </a:spcAft>
            </a:pPr>
            <a:r>
              <a:rPr lang="en-PH" dirty="0" smtClean="0"/>
              <a:t>Private sector pursue the PPP strategy because of the presence of incentives that may result in profit if decisions on the PPP components are made in ways that are commercially viable.</a:t>
            </a:r>
            <a:endParaRPr lang="en-PH" dirty="0" smtClean="0"/>
          </a:p>
          <a:p>
            <a:pPr>
              <a:spcAft>
                <a:spcPts val="1200"/>
              </a:spcAft>
            </a:pPr>
            <a:r>
              <a:rPr lang="en-PH" dirty="0" smtClean="0"/>
              <a:t>The value-for-money benefit of PPP is validated by a comparison of private sector bids with detailed public sector comparator (PSC).</a:t>
            </a:r>
          </a:p>
          <a:p>
            <a:pPr>
              <a:spcAft>
                <a:spcPts val="1200"/>
              </a:spcAft>
            </a:pPr>
            <a:r>
              <a:rPr lang="en-PH" dirty="0" smtClean="0"/>
              <a:t>The PSC describes the options as to what it would cost the public sector to provide the outputs it is requesting from the private sector.</a:t>
            </a:r>
            <a:endParaRPr lang="en-PH"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263"/>
            <a:ext cx="8229600" cy="742950"/>
          </a:xfrm>
        </p:spPr>
        <p:txBody>
          <a:bodyPr>
            <a:normAutofit/>
          </a:bodyPr>
          <a:lstStyle/>
          <a:p>
            <a:r>
              <a:rPr lang="en-PH" b="1" dirty="0" smtClean="0"/>
              <a:t>The Philippine PPP Experience</a:t>
            </a:r>
            <a:endParaRPr lang="en-PH" b="1" dirty="0"/>
          </a:p>
        </p:txBody>
      </p:sp>
      <p:sp>
        <p:nvSpPr>
          <p:cNvPr id="3" name="Content Placeholder 2"/>
          <p:cNvSpPr>
            <a:spLocks noGrp="1"/>
          </p:cNvSpPr>
          <p:nvPr>
            <p:ph sz="quarter" idx="1"/>
          </p:nvPr>
        </p:nvSpPr>
        <p:spPr>
          <a:xfrm>
            <a:off x="457200" y="1078230"/>
            <a:ext cx="8229600" cy="3703320"/>
          </a:xfrm>
        </p:spPr>
        <p:txBody>
          <a:bodyPr>
            <a:normAutofit fontScale="77500" lnSpcReduction="20000"/>
          </a:bodyPr>
          <a:lstStyle/>
          <a:p>
            <a:pPr>
              <a:spcAft>
                <a:spcPts val="1200"/>
              </a:spcAft>
            </a:pPr>
            <a:r>
              <a:rPr lang="en-PH" dirty="0" smtClean="0"/>
              <a:t>The BOT Law (RA 6957) was passed in July 1990 and later repealed by Congress (RA 7718) in May 1994.</a:t>
            </a:r>
          </a:p>
          <a:p>
            <a:pPr>
              <a:spcAft>
                <a:spcPts val="1200"/>
              </a:spcAft>
            </a:pPr>
            <a:r>
              <a:rPr lang="en-PH" dirty="0" smtClean="0"/>
              <a:t>Its IRR was only finalized in October 2012.</a:t>
            </a:r>
          </a:p>
          <a:p>
            <a:pPr>
              <a:spcAft>
                <a:spcPts val="1200"/>
              </a:spcAft>
            </a:pPr>
            <a:r>
              <a:rPr lang="en-PH" dirty="0" err="1" smtClean="0"/>
              <a:t>Llanto</a:t>
            </a:r>
            <a:r>
              <a:rPr lang="en-PH" dirty="0" smtClean="0"/>
              <a:t> (2010) recommends that unsolicited proposals should not be part of the approach to infrastructure provision because they create incentives for </a:t>
            </a:r>
            <a:r>
              <a:rPr lang="en-PH" dirty="0" err="1" smtClean="0"/>
              <a:t>nontransparent</a:t>
            </a:r>
            <a:r>
              <a:rPr lang="en-PH" dirty="0" smtClean="0"/>
              <a:t> and dubious “back-of-the-room” negotiations and cutting deals between the proponent and potential implementing agency.</a:t>
            </a:r>
          </a:p>
          <a:p>
            <a:pPr>
              <a:spcAft>
                <a:spcPts val="1200"/>
              </a:spcAft>
            </a:pPr>
            <a:r>
              <a:rPr lang="en-PH" dirty="0" smtClean="0"/>
              <a:t>Unsolicited proposals in major projects (e.g. NLEX-SLEX Connector Road, new Manila International Airport, Clark International Airport) are being allowed in the </a:t>
            </a:r>
            <a:r>
              <a:rPr lang="en-PH" dirty="0" err="1" smtClean="0"/>
              <a:t>Duterte</a:t>
            </a:r>
            <a:r>
              <a:rPr lang="en-PH" dirty="0" smtClean="0"/>
              <a:t> government; competitive bidding was preferred in the </a:t>
            </a:r>
            <a:r>
              <a:rPr lang="en-PH" dirty="0" err="1" smtClean="0"/>
              <a:t>Aquino</a:t>
            </a:r>
            <a:r>
              <a:rPr lang="en-PH" dirty="0" smtClean="0"/>
              <a:t> government.</a:t>
            </a:r>
            <a:endParaRPr lang="en-PH"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263"/>
            <a:ext cx="8229600" cy="742950"/>
          </a:xfrm>
        </p:spPr>
        <p:txBody>
          <a:bodyPr>
            <a:normAutofit/>
          </a:bodyPr>
          <a:lstStyle/>
          <a:p>
            <a:r>
              <a:rPr lang="en-PH" b="1" dirty="0" smtClean="0"/>
              <a:t>The Philippine PPP Experience</a:t>
            </a:r>
            <a:endParaRPr lang="en-PH" b="1" dirty="0"/>
          </a:p>
        </p:txBody>
      </p:sp>
      <p:sp>
        <p:nvSpPr>
          <p:cNvPr id="3" name="Content Placeholder 2"/>
          <p:cNvSpPr>
            <a:spLocks noGrp="1"/>
          </p:cNvSpPr>
          <p:nvPr>
            <p:ph sz="quarter" idx="1"/>
          </p:nvPr>
        </p:nvSpPr>
        <p:spPr>
          <a:xfrm>
            <a:off x="457200" y="1078230"/>
            <a:ext cx="8229600" cy="3703320"/>
          </a:xfrm>
        </p:spPr>
        <p:txBody>
          <a:bodyPr>
            <a:normAutofit fontScale="77500" lnSpcReduction="20000"/>
          </a:bodyPr>
          <a:lstStyle/>
          <a:p>
            <a:pPr>
              <a:spcAft>
                <a:spcPts val="1200"/>
              </a:spcAft>
            </a:pPr>
            <a:r>
              <a:rPr lang="en-PH" dirty="0" smtClean="0"/>
              <a:t>The influence of big business groups in the PPP projects (e.g. SMC, Ayala, and Metro Pacific) is evident.</a:t>
            </a:r>
          </a:p>
          <a:p>
            <a:pPr>
              <a:spcAft>
                <a:spcPts val="1200"/>
              </a:spcAft>
            </a:pPr>
            <a:r>
              <a:rPr lang="en-PH" dirty="0" smtClean="0"/>
              <a:t>Connectivity to the hinterland is not assured because financial viability for </a:t>
            </a:r>
            <a:r>
              <a:rPr lang="en-PH" dirty="0" err="1" smtClean="0"/>
              <a:t>PPPs</a:t>
            </a:r>
            <a:r>
              <a:rPr lang="en-PH" dirty="0" smtClean="0"/>
              <a:t> are concentrated in the richer regions (NCR, CALABARZON, and Region III).</a:t>
            </a:r>
          </a:p>
          <a:p>
            <a:pPr>
              <a:spcAft>
                <a:spcPts val="1200"/>
              </a:spcAft>
            </a:pPr>
            <a:r>
              <a:rPr lang="en-PH" dirty="0" smtClean="0"/>
              <a:t>The current PPP strategy may only build the most profitable projects, not the most necessary projects.</a:t>
            </a:r>
          </a:p>
          <a:p>
            <a:pPr>
              <a:spcAft>
                <a:spcPts val="1200"/>
              </a:spcAft>
            </a:pPr>
            <a:r>
              <a:rPr lang="en-PH" dirty="0" smtClean="0"/>
              <a:t>The Board of Airline Representatives expressed its concern to the Philippine Competition Commission that the privatization of airports transforms airports into monopolies that could lead to airlines being forced to pay exorbitant prices for the use of newly privatized facilities or be forced to avail of the concessionaire’s service providers.</a:t>
            </a:r>
            <a:endParaRPr lang="en-PH"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263"/>
            <a:ext cx="8229600" cy="742950"/>
          </a:xfrm>
        </p:spPr>
        <p:txBody>
          <a:bodyPr>
            <a:normAutofit/>
          </a:bodyPr>
          <a:lstStyle/>
          <a:p>
            <a:r>
              <a:rPr lang="en-PH" b="1" dirty="0" smtClean="0"/>
              <a:t>The Philippine PPP Experience</a:t>
            </a:r>
            <a:endParaRPr lang="en-PH" b="1" dirty="0"/>
          </a:p>
        </p:txBody>
      </p:sp>
      <p:graphicFrame>
        <p:nvGraphicFramePr>
          <p:cNvPr id="5" name="Table 4"/>
          <p:cNvGraphicFramePr>
            <a:graphicFrameLocks noGrp="1"/>
          </p:cNvGraphicFramePr>
          <p:nvPr/>
        </p:nvGraphicFramePr>
        <p:xfrm>
          <a:off x="533400" y="942850"/>
          <a:ext cx="7924799" cy="4011189"/>
        </p:xfrm>
        <a:graphic>
          <a:graphicData uri="http://schemas.openxmlformats.org/drawingml/2006/table">
            <a:tbl>
              <a:tblPr/>
              <a:tblGrid>
                <a:gridCol w="339127"/>
                <a:gridCol w="3249461"/>
                <a:gridCol w="1121434"/>
                <a:gridCol w="1794294"/>
                <a:gridCol w="1420483"/>
              </a:tblGrid>
              <a:tr h="203746">
                <a:tc>
                  <a:txBody>
                    <a:bodyPr/>
                    <a:lstStyle/>
                    <a:p>
                      <a:pPr>
                        <a:lnSpc>
                          <a:spcPct val="100000"/>
                        </a:lnSpc>
                        <a:spcBef>
                          <a:spcPts val="1200"/>
                        </a:spcBef>
                      </a:pPr>
                      <a:endParaRPr lang="en-PH" sz="1200" dirty="0">
                        <a:latin typeface="Calibri"/>
                      </a:endParaRPr>
                    </a:p>
                  </a:txBody>
                  <a:tcPr marL="60665" marR="60665" marT="0" marB="0" anchor="b">
                    <a:lnL>
                      <a:noFill/>
                    </a:lnL>
                    <a:lnR>
                      <a:noFill/>
                    </a:lnR>
                    <a:lnT>
                      <a:noFill/>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b="1" dirty="0">
                          <a:solidFill>
                            <a:srgbClr val="000000"/>
                          </a:solidFill>
                          <a:latin typeface="Times New Roman"/>
                          <a:ea typeface="MS Mincho"/>
                          <a:cs typeface="Times New Roman"/>
                        </a:rPr>
                        <a:t>Project</a:t>
                      </a:r>
                      <a:endParaRPr lang="en-PH" sz="1200" dirty="0">
                        <a:latin typeface="Times New Roman"/>
                        <a:ea typeface="MS Mincho"/>
                        <a:cs typeface="Times New Roman"/>
                      </a:endParaRPr>
                    </a:p>
                  </a:txBody>
                  <a:tcPr marL="60665" marR="60665" marT="0" marB="0" anchor="b">
                    <a:lnL>
                      <a:noFill/>
                    </a:lnL>
                    <a:lnR>
                      <a:noFill/>
                    </a:lnR>
                    <a:lnT>
                      <a:noFill/>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b="1">
                          <a:solidFill>
                            <a:srgbClr val="000000"/>
                          </a:solidFill>
                          <a:latin typeface="Times New Roman"/>
                          <a:ea typeface="MS Mincho"/>
                          <a:cs typeface="Times New Roman"/>
                        </a:rPr>
                        <a:t>Cost</a:t>
                      </a:r>
                      <a:endParaRPr lang="en-PH" sz="1200">
                        <a:latin typeface="Times New Roman"/>
                        <a:ea typeface="MS Mincho"/>
                        <a:cs typeface="Times New Roman"/>
                      </a:endParaRPr>
                    </a:p>
                  </a:txBody>
                  <a:tcPr marL="60665" marR="60665" marT="0" marB="0" anchor="b">
                    <a:lnL>
                      <a:noFill/>
                    </a:lnL>
                    <a:lnR>
                      <a:noFill/>
                    </a:lnR>
                    <a:lnT>
                      <a:noFill/>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b="1">
                          <a:solidFill>
                            <a:srgbClr val="000000"/>
                          </a:solidFill>
                          <a:latin typeface="Times New Roman"/>
                          <a:ea typeface="MS Mincho"/>
                          <a:cs typeface="Times New Roman"/>
                        </a:rPr>
                        <a:t>Winning Group</a:t>
                      </a:r>
                      <a:endParaRPr lang="en-PH" sz="1200">
                        <a:latin typeface="Times New Roman"/>
                        <a:ea typeface="MS Mincho"/>
                        <a:cs typeface="Times New Roman"/>
                      </a:endParaRPr>
                    </a:p>
                  </a:txBody>
                  <a:tcPr marL="60665" marR="60665" marT="0" marB="0" anchor="b">
                    <a:lnL>
                      <a:noFill/>
                    </a:lnL>
                    <a:lnR>
                      <a:noFill/>
                    </a:lnR>
                    <a:lnT>
                      <a:noFill/>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b="1">
                          <a:solidFill>
                            <a:srgbClr val="000000"/>
                          </a:solidFill>
                          <a:latin typeface="Times New Roman"/>
                          <a:ea typeface="MS Mincho"/>
                          <a:cs typeface="Times New Roman"/>
                        </a:rPr>
                        <a:t>Duration</a:t>
                      </a:r>
                      <a:endParaRPr lang="en-PH" sz="1200">
                        <a:latin typeface="Times New Roman"/>
                        <a:ea typeface="MS Mincho"/>
                        <a:cs typeface="Times New Roman"/>
                      </a:endParaRPr>
                    </a:p>
                  </a:txBody>
                  <a:tcPr marL="60665" marR="60665" marT="0" marB="0" anchor="b">
                    <a:lnL>
                      <a:noFill/>
                    </a:lnL>
                    <a:lnR>
                      <a:noFill/>
                    </a:lnR>
                    <a:lnT>
                      <a:noFill/>
                    </a:lnT>
                    <a:lnB w="12700" cap="flat" cmpd="sng" algn="ctr">
                      <a:solidFill>
                        <a:srgbClr val="000000"/>
                      </a:solidFill>
                      <a:prstDash val="dot"/>
                      <a:round/>
                      <a:headEnd type="none" w="med" len="med"/>
                      <a:tailEnd type="none" w="med" len="med"/>
                    </a:lnB>
                  </a:tcPr>
                </a:tc>
              </a:tr>
              <a:tr h="282154">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1.</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err="1">
                          <a:solidFill>
                            <a:srgbClr val="000000"/>
                          </a:solidFill>
                          <a:latin typeface="Times New Roman"/>
                          <a:ea typeface="MS Mincho"/>
                          <a:cs typeface="Times New Roman"/>
                        </a:rPr>
                        <a:t>Daang</a:t>
                      </a:r>
                      <a:r>
                        <a:rPr lang="en-PH" sz="1200" dirty="0">
                          <a:solidFill>
                            <a:srgbClr val="000000"/>
                          </a:solidFill>
                          <a:latin typeface="Times New Roman"/>
                          <a:ea typeface="MS Mincho"/>
                          <a:cs typeface="Times New Roman"/>
                        </a:rPr>
                        <a:t> </a:t>
                      </a:r>
                      <a:r>
                        <a:rPr lang="en-PH" sz="1200" dirty="0" err="1">
                          <a:solidFill>
                            <a:srgbClr val="000000"/>
                          </a:solidFill>
                          <a:latin typeface="Times New Roman"/>
                          <a:ea typeface="MS Mincho"/>
                          <a:cs typeface="Times New Roman"/>
                        </a:rPr>
                        <a:t>Hari</a:t>
                      </a:r>
                      <a:r>
                        <a:rPr lang="en-PH" sz="1200" dirty="0">
                          <a:solidFill>
                            <a:srgbClr val="000000"/>
                          </a:solidFill>
                          <a:latin typeface="Times New Roman"/>
                          <a:ea typeface="MS Mincho"/>
                          <a:cs typeface="Times New Roman"/>
                        </a:rPr>
                        <a:t>-SLEX Link Road</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a:solidFill>
                            <a:srgbClr val="000000"/>
                          </a:solidFill>
                          <a:latin typeface="Times New Roman"/>
                          <a:ea typeface="MS Mincho"/>
                          <a:cs typeface="Times New Roman"/>
                        </a:rPr>
                        <a:t>Php 2.23 B</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a:solidFill>
                            <a:srgbClr val="000000"/>
                          </a:solidFill>
                          <a:latin typeface="Times New Roman"/>
                          <a:ea typeface="MS Mincho"/>
                          <a:cs typeface="Times New Roman"/>
                        </a:rPr>
                        <a:t>Ayala</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30 years</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230808">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2.</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NAIA Expressway, Phase II</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a:solidFill>
                            <a:srgbClr val="000000"/>
                          </a:solidFill>
                          <a:latin typeface="Times New Roman"/>
                          <a:ea typeface="MS Mincho"/>
                          <a:cs typeface="Times New Roman"/>
                        </a:rPr>
                        <a:t>Php 17.73 B</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a:solidFill>
                            <a:srgbClr val="000000"/>
                          </a:solidFill>
                          <a:latin typeface="Times New Roman"/>
                          <a:ea typeface="MS Mincho"/>
                          <a:cs typeface="Times New Roman"/>
                        </a:rPr>
                        <a:t>SMC</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30 years</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255662">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3.</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School Infrastructure - Phase I</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a:solidFill>
                            <a:srgbClr val="000000"/>
                          </a:solidFill>
                          <a:latin typeface="Times New Roman"/>
                          <a:ea typeface="MS Mincho"/>
                          <a:cs typeface="Times New Roman"/>
                        </a:rPr>
                        <a:t>Php 9.89 B</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a:solidFill>
                            <a:srgbClr val="000000"/>
                          </a:solidFill>
                          <a:latin typeface="Times New Roman"/>
                          <a:ea typeface="MS Mincho"/>
                          <a:cs typeface="Times New Roman"/>
                        </a:rPr>
                        <a:t>BF Corp./Megawide Corp.</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10 years</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268632">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4.</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School Infrastructure - Phase II</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a:solidFill>
                            <a:srgbClr val="000000"/>
                          </a:solidFill>
                          <a:latin typeface="Times New Roman"/>
                          <a:ea typeface="MS Mincho"/>
                          <a:cs typeface="Times New Roman"/>
                        </a:rPr>
                        <a:t>Php 13.14 B</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a:solidFill>
                            <a:srgbClr val="000000"/>
                          </a:solidFill>
                          <a:latin typeface="Times New Roman"/>
                          <a:ea typeface="MS Mincho"/>
                          <a:cs typeface="Times New Roman"/>
                        </a:rPr>
                        <a:t>Megawide</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Build-Transfer Mode</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228600">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5.</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Modernization of Philippine </a:t>
                      </a:r>
                      <a:r>
                        <a:rPr lang="en-PH" sz="1200" dirty="0" err="1">
                          <a:solidFill>
                            <a:srgbClr val="000000"/>
                          </a:solidFill>
                          <a:latin typeface="Times New Roman"/>
                          <a:ea typeface="MS Mincho"/>
                          <a:cs typeface="Times New Roman"/>
                        </a:rPr>
                        <a:t>Orthopedic</a:t>
                      </a:r>
                      <a:r>
                        <a:rPr lang="en-PH" sz="1200" dirty="0">
                          <a:solidFill>
                            <a:srgbClr val="000000"/>
                          </a:solidFill>
                          <a:latin typeface="Times New Roman"/>
                          <a:ea typeface="MS Mincho"/>
                          <a:cs typeface="Times New Roman"/>
                        </a:rPr>
                        <a:t> </a:t>
                      </a:r>
                      <a:r>
                        <a:rPr lang="en-PH" sz="1200" dirty="0" err="1">
                          <a:solidFill>
                            <a:srgbClr val="000000"/>
                          </a:solidFill>
                          <a:latin typeface="Times New Roman"/>
                          <a:ea typeface="MS Mincho"/>
                          <a:cs typeface="Times New Roman"/>
                        </a:rPr>
                        <a:t>Center</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dirty="0" err="1">
                          <a:solidFill>
                            <a:srgbClr val="000000"/>
                          </a:solidFill>
                          <a:latin typeface="Times New Roman"/>
                          <a:ea typeface="MS Mincho"/>
                          <a:cs typeface="Times New Roman"/>
                        </a:rPr>
                        <a:t>Php</a:t>
                      </a:r>
                      <a:r>
                        <a:rPr lang="en-PH" sz="1200" dirty="0">
                          <a:solidFill>
                            <a:srgbClr val="000000"/>
                          </a:solidFill>
                          <a:latin typeface="Times New Roman"/>
                          <a:ea typeface="MS Mincho"/>
                          <a:cs typeface="Times New Roman"/>
                        </a:rPr>
                        <a:t> 5.61 B</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a:solidFill>
                            <a:srgbClr val="000000"/>
                          </a:solidFill>
                          <a:latin typeface="Times New Roman"/>
                          <a:ea typeface="MS Mincho"/>
                          <a:cs typeface="Times New Roman"/>
                        </a:rPr>
                        <a:t>Megawide</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25 years</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228600">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6.</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Automatic Fare Collection System</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dirty="0" err="1">
                          <a:solidFill>
                            <a:srgbClr val="000000"/>
                          </a:solidFill>
                          <a:latin typeface="Times New Roman"/>
                          <a:ea typeface="MS Mincho"/>
                          <a:cs typeface="Times New Roman"/>
                        </a:rPr>
                        <a:t>Php</a:t>
                      </a:r>
                      <a:r>
                        <a:rPr lang="en-PH" sz="1200" dirty="0">
                          <a:solidFill>
                            <a:srgbClr val="000000"/>
                          </a:solidFill>
                          <a:latin typeface="Times New Roman"/>
                          <a:ea typeface="MS Mincho"/>
                          <a:cs typeface="Times New Roman"/>
                        </a:rPr>
                        <a:t> 1.72 B</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Metro Pacific/Ayala</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10 years</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407492">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7.</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err="1">
                          <a:solidFill>
                            <a:srgbClr val="000000"/>
                          </a:solidFill>
                          <a:latin typeface="Times New Roman"/>
                          <a:ea typeface="MS Mincho"/>
                          <a:cs typeface="Times New Roman"/>
                        </a:rPr>
                        <a:t>Mactan-Cebu</a:t>
                      </a:r>
                      <a:r>
                        <a:rPr lang="en-PH" sz="1200" dirty="0">
                          <a:solidFill>
                            <a:srgbClr val="000000"/>
                          </a:solidFill>
                          <a:latin typeface="Times New Roman"/>
                          <a:ea typeface="MS Mincho"/>
                          <a:cs typeface="Times New Roman"/>
                        </a:rPr>
                        <a:t> International Airport Passenger Terminal Building</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dirty="0" err="1">
                          <a:solidFill>
                            <a:srgbClr val="000000"/>
                          </a:solidFill>
                          <a:latin typeface="Times New Roman"/>
                          <a:ea typeface="MS Mincho"/>
                          <a:cs typeface="Times New Roman"/>
                        </a:rPr>
                        <a:t>Php</a:t>
                      </a:r>
                      <a:r>
                        <a:rPr lang="en-PH" sz="1200" dirty="0">
                          <a:solidFill>
                            <a:srgbClr val="000000"/>
                          </a:solidFill>
                          <a:latin typeface="Times New Roman"/>
                          <a:ea typeface="MS Mincho"/>
                          <a:cs typeface="Times New Roman"/>
                        </a:rPr>
                        <a:t> 17.52 B</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GMR/</a:t>
                      </a:r>
                      <a:r>
                        <a:rPr lang="en-PH" sz="1200" dirty="0" err="1">
                          <a:solidFill>
                            <a:srgbClr val="000000"/>
                          </a:solidFill>
                          <a:latin typeface="Times New Roman"/>
                          <a:ea typeface="MS Mincho"/>
                          <a:cs typeface="Times New Roman"/>
                        </a:rPr>
                        <a:t>Megawide</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25 years</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407492">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8.</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LRT Line 1 Cavite Extension and Operation and Maintenance</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dirty="0" err="1">
                          <a:solidFill>
                            <a:srgbClr val="000000"/>
                          </a:solidFill>
                          <a:latin typeface="Times New Roman"/>
                          <a:ea typeface="MS Mincho"/>
                          <a:cs typeface="Times New Roman"/>
                        </a:rPr>
                        <a:t>Php</a:t>
                      </a:r>
                      <a:r>
                        <a:rPr lang="en-PH" sz="1200" dirty="0">
                          <a:solidFill>
                            <a:srgbClr val="000000"/>
                          </a:solidFill>
                          <a:latin typeface="Times New Roman"/>
                          <a:ea typeface="MS Mincho"/>
                          <a:cs typeface="Times New Roman"/>
                        </a:rPr>
                        <a:t> 64.9 B</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Metro Pacific/Ayala</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32 years</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246349">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9.</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Southwest Integrated Transport System</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dirty="0" err="1">
                          <a:solidFill>
                            <a:srgbClr val="000000"/>
                          </a:solidFill>
                          <a:latin typeface="Times New Roman"/>
                          <a:ea typeface="MS Mincho"/>
                          <a:cs typeface="Times New Roman"/>
                        </a:rPr>
                        <a:t>Php</a:t>
                      </a:r>
                      <a:r>
                        <a:rPr lang="en-PH" sz="1200" dirty="0">
                          <a:solidFill>
                            <a:srgbClr val="000000"/>
                          </a:solidFill>
                          <a:latin typeface="Times New Roman"/>
                          <a:ea typeface="MS Mincho"/>
                          <a:cs typeface="Times New Roman"/>
                        </a:rPr>
                        <a:t> 2.5 B</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err="1">
                          <a:solidFill>
                            <a:srgbClr val="000000"/>
                          </a:solidFill>
                          <a:latin typeface="Times New Roman"/>
                          <a:ea typeface="MS Mincho"/>
                          <a:cs typeface="Times New Roman"/>
                        </a:rPr>
                        <a:t>Megawide</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35 years</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240965">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10.</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a:solidFill>
                            <a:srgbClr val="000000"/>
                          </a:solidFill>
                          <a:latin typeface="Times New Roman"/>
                          <a:ea typeface="MS Mincho"/>
                          <a:cs typeface="Times New Roman"/>
                        </a:rPr>
                        <a:t>Cavite-Laguna Expressway</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dirty="0" err="1">
                          <a:solidFill>
                            <a:srgbClr val="000000"/>
                          </a:solidFill>
                          <a:latin typeface="Times New Roman"/>
                          <a:ea typeface="MS Mincho"/>
                          <a:cs typeface="Times New Roman"/>
                        </a:rPr>
                        <a:t>Php</a:t>
                      </a:r>
                      <a:r>
                        <a:rPr lang="en-PH" sz="1200" dirty="0">
                          <a:solidFill>
                            <a:srgbClr val="000000"/>
                          </a:solidFill>
                          <a:latin typeface="Times New Roman"/>
                          <a:ea typeface="MS Mincho"/>
                          <a:cs typeface="Times New Roman"/>
                        </a:rPr>
                        <a:t> 35.43 B</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Metro Pacific</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35 years</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265819">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11.</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a:solidFill>
                            <a:srgbClr val="000000"/>
                          </a:solidFill>
                          <a:latin typeface="Times New Roman"/>
                          <a:ea typeface="MS Mincho"/>
                          <a:cs typeface="Times New Roman"/>
                        </a:rPr>
                        <a:t>South Integrated Transport System</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dirty="0" err="1">
                          <a:solidFill>
                            <a:srgbClr val="000000"/>
                          </a:solidFill>
                          <a:latin typeface="Times New Roman"/>
                          <a:ea typeface="MS Mincho"/>
                          <a:cs typeface="Times New Roman"/>
                        </a:rPr>
                        <a:t>Php</a:t>
                      </a:r>
                      <a:r>
                        <a:rPr lang="en-PH" sz="1200" dirty="0">
                          <a:solidFill>
                            <a:srgbClr val="000000"/>
                          </a:solidFill>
                          <a:latin typeface="Times New Roman"/>
                          <a:ea typeface="MS Mincho"/>
                          <a:cs typeface="Times New Roman"/>
                        </a:rPr>
                        <a:t> 5.2 B</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Ayala</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35 years</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263321">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12.</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a:solidFill>
                            <a:srgbClr val="000000"/>
                          </a:solidFill>
                          <a:latin typeface="Times New Roman"/>
                          <a:ea typeface="MS Mincho"/>
                          <a:cs typeface="Times New Roman"/>
                        </a:rPr>
                        <a:t>Bulacan Bulk Water Supply</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a:solidFill>
                            <a:srgbClr val="000000"/>
                          </a:solidFill>
                          <a:latin typeface="Times New Roman"/>
                          <a:ea typeface="MS Mincho"/>
                          <a:cs typeface="Times New Roman"/>
                        </a:rPr>
                        <a:t>Php 24.41 B</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SMC</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30 years</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288175">
                <a:tc>
                  <a:txBody>
                    <a:bodyPr/>
                    <a:lstStyle/>
                    <a:p>
                      <a:pPr marL="0" marR="0" algn="r">
                        <a:lnSpc>
                          <a:spcPct val="100000"/>
                        </a:lnSpc>
                        <a:spcBef>
                          <a:spcPts val="1200"/>
                        </a:spcBef>
                        <a:spcAft>
                          <a:spcPts val="0"/>
                        </a:spcAft>
                      </a:pPr>
                      <a:r>
                        <a:rPr lang="en-PH" sz="1200">
                          <a:solidFill>
                            <a:srgbClr val="000000"/>
                          </a:solidFill>
                          <a:latin typeface="Times New Roman"/>
                          <a:ea typeface="MS Mincho"/>
                          <a:cs typeface="Times New Roman"/>
                        </a:rPr>
                        <a:t>13.</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a:solidFill>
                            <a:srgbClr val="000000"/>
                          </a:solidFill>
                          <a:latin typeface="Times New Roman"/>
                          <a:ea typeface="MS Mincho"/>
                          <a:cs typeface="Times New Roman"/>
                        </a:rPr>
                        <a:t>MRT 7</a:t>
                      </a:r>
                      <a:endParaRPr lang="en-PH" sz="120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12700" marR="0" algn="just">
                        <a:lnSpc>
                          <a:spcPct val="100000"/>
                        </a:lnSpc>
                        <a:spcBef>
                          <a:spcPts val="1200"/>
                        </a:spcBef>
                        <a:spcAft>
                          <a:spcPts val="0"/>
                        </a:spcAft>
                      </a:pPr>
                      <a:r>
                        <a:rPr lang="en-PH" sz="1200" dirty="0" err="1">
                          <a:solidFill>
                            <a:srgbClr val="000000"/>
                          </a:solidFill>
                          <a:latin typeface="Times New Roman"/>
                          <a:ea typeface="MS Mincho"/>
                          <a:cs typeface="Times New Roman"/>
                        </a:rPr>
                        <a:t>Php</a:t>
                      </a:r>
                      <a:r>
                        <a:rPr lang="en-PH" sz="1200" dirty="0">
                          <a:solidFill>
                            <a:srgbClr val="000000"/>
                          </a:solidFill>
                          <a:latin typeface="Times New Roman"/>
                          <a:ea typeface="MS Mincho"/>
                          <a:cs typeface="Times New Roman"/>
                        </a:rPr>
                        <a:t> 69.3 B</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SMC</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nSpc>
                          <a:spcPct val="100000"/>
                        </a:lnSpc>
                        <a:spcBef>
                          <a:spcPts val="1200"/>
                        </a:spcBef>
                        <a:spcAft>
                          <a:spcPts val="0"/>
                        </a:spcAft>
                      </a:pPr>
                      <a:r>
                        <a:rPr lang="en-PH" sz="1200" dirty="0">
                          <a:solidFill>
                            <a:srgbClr val="000000"/>
                          </a:solidFill>
                          <a:latin typeface="Times New Roman"/>
                          <a:ea typeface="MS Mincho"/>
                          <a:cs typeface="Times New Roman"/>
                        </a:rPr>
                        <a:t>28.5 years</a:t>
                      </a:r>
                      <a:endParaRPr lang="en-PH" sz="12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193374">
                <a:tc>
                  <a:txBody>
                    <a:bodyPr/>
                    <a:lstStyle/>
                    <a:p>
                      <a:pPr>
                        <a:lnSpc>
                          <a:spcPct val="100000"/>
                        </a:lnSpc>
                        <a:spcBef>
                          <a:spcPts val="1200"/>
                        </a:spcBef>
                      </a:pPr>
                      <a:endParaRPr lang="en-PH" sz="1100">
                        <a:latin typeface="Calibri"/>
                      </a:endParaRPr>
                    </a:p>
                  </a:txBody>
                  <a:tcPr marL="60665" marR="60665" marT="0" marB="0" anchor="b">
                    <a:lnL>
                      <a:noFill/>
                    </a:lnL>
                    <a:lnR>
                      <a:noFill/>
                    </a:lnR>
                    <a:lnT w="12700" cap="flat" cmpd="sng" algn="ctr">
                      <a:solidFill>
                        <a:srgbClr val="000000"/>
                      </a:solidFill>
                      <a:prstDash val="dot"/>
                      <a:round/>
                      <a:headEnd type="none" w="med" len="med"/>
                      <a:tailEnd type="none" w="med" len="med"/>
                    </a:lnT>
                    <a:lnB>
                      <a:noFill/>
                    </a:lnB>
                  </a:tcPr>
                </a:tc>
                <a:tc gridSpan="4">
                  <a:txBody>
                    <a:bodyPr/>
                    <a:lstStyle/>
                    <a:p>
                      <a:pPr marL="0" marR="0">
                        <a:lnSpc>
                          <a:spcPct val="100000"/>
                        </a:lnSpc>
                        <a:spcBef>
                          <a:spcPts val="1200"/>
                        </a:spcBef>
                        <a:spcAft>
                          <a:spcPts val="0"/>
                        </a:spcAft>
                      </a:pPr>
                      <a:r>
                        <a:rPr lang="en-PH" sz="1100" i="1" dirty="0">
                          <a:solidFill>
                            <a:srgbClr val="000000"/>
                          </a:solidFill>
                          <a:latin typeface="Times New Roman"/>
                          <a:ea typeface="MS Mincho"/>
                          <a:cs typeface="Times New Roman"/>
                        </a:rPr>
                        <a:t>Source</a:t>
                      </a:r>
                      <a:r>
                        <a:rPr lang="en-PH" sz="1100" dirty="0">
                          <a:solidFill>
                            <a:srgbClr val="000000"/>
                          </a:solidFill>
                          <a:latin typeface="Times New Roman"/>
                          <a:ea typeface="MS Mincho"/>
                          <a:cs typeface="Times New Roman"/>
                        </a:rPr>
                        <a:t>: Public-Private Partnership </a:t>
                      </a:r>
                      <a:r>
                        <a:rPr lang="en-PH" sz="1100" dirty="0" err="1">
                          <a:solidFill>
                            <a:srgbClr val="000000"/>
                          </a:solidFill>
                          <a:latin typeface="Times New Roman"/>
                          <a:ea typeface="MS Mincho"/>
                          <a:cs typeface="Times New Roman"/>
                        </a:rPr>
                        <a:t>Center</a:t>
                      </a:r>
                      <a:r>
                        <a:rPr lang="en-PH" sz="1100" dirty="0">
                          <a:solidFill>
                            <a:srgbClr val="000000"/>
                          </a:solidFill>
                          <a:latin typeface="Times New Roman"/>
                          <a:ea typeface="MS Mincho"/>
                          <a:cs typeface="Times New Roman"/>
                        </a:rPr>
                        <a:t>.</a:t>
                      </a:r>
                      <a:endParaRPr lang="en-PH" sz="1100" dirty="0">
                        <a:latin typeface="Times New Roman"/>
                        <a:ea typeface="MS Mincho"/>
                        <a:cs typeface="Times New Roman"/>
                      </a:endParaRPr>
                    </a:p>
                  </a:txBody>
                  <a:tcPr marL="60665" marR="60665" marT="0" marB="0" anchor="b">
                    <a:lnL>
                      <a:noFill/>
                    </a:lnL>
                    <a:lnR>
                      <a:noFill/>
                    </a:lnR>
                    <a:lnT w="12700" cap="flat" cmpd="sng" algn="ctr">
                      <a:solidFill>
                        <a:srgbClr val="000000"/>
                      </a:solidFill>
                      <a:prstDash val="dot"/>
                      <a:round/>
                      <a:headEnd type="none" w="med" len="med"/>
                      <a:tailEnd type="none" w="med" len="med"/>
                    </a:lnT>
                    <a:lnB>
                      <a:noFill/>
                    </a:lnB>
                  </a:tcPr>
                </a:tc>
                <a:tc hMerge="1">
                  <a:txBody>
                    <a:bodyPr/>
                    <a:lstStyle/>
                    <a:p>
                      <a:endParaRPr lang="en-PH"/>
                    </a:p>
                  </a:txBody>
                  <a:tcPr/>
                </a:tc>
                <a:tc hMerge="1">
                  <a:txBody>
                    <a:bodyPr/>
                    <a:lstStyle/>
                    <a:p>
                      <a:endParaRPr lang="en-PH"/>
                    </a:p>
                  </a:txBody>
                  <a:tcPr/>
                </a:tc>
                <a:tc hMerge="1">
                  <a:txBody>
                    <a:bodyPr/>
                    <a:lstStyle/>
                    <a:p>
                      <a:endParaRPr lang="en-PH"/>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263"/>
            <a:ext cx="8229600" cy="742950"/>
          </a:xfrm>
        </p:spPr>
        <p:txBody>
          <a:bodyPr>
            <a:normAutofit/>
          </a:bodyPr>
          <a:lstStyle/>
          <a:p>
            <a:r>
              <a:rPr lang="en-PH" b="1" dirty="0" smtClean="0"/>
              <a:t>The Philippine PPP Experience</a:t>
            </a:r>
            <a:endParaRPr lang="en-PH" b="1" dirty="0"/>
          </a:p>
        </p:txBody>
      </p:sp>
      <p:sp>
        <p:nvSpPr>
          <p:cNvPr id="3" name="Content Placeholder 2"/>
          <p:cNvSpPr>
            <a:spLocks noGrp="1"/>
          </p:cNvSpPr>
          <p:nvPr>
            <p:ph sz="quarter" idx="1"/>
          </p:nvPr>
        </p:nvSpPr>
        <p:spPr>
          <a:xfrm>
            <a:off x="457200" y="1078230"/>
            <a:ext cx="8229600" cy="3703320"/>
          </a:xfrm>
        </p:spPr>
        <p:txBody>
          <a:bodyPr>
            <a:normAutofit/>
          </a:bodyPr>
          <a:lstStyle/>
          <a:p>
            <a:pPr>
              <a:spcAft>
                <a:spcPts val="1200"/>
              </a:spcAft>
            </a:pPr>
            <a:r>
              <a:rPr lang="en-PH" dirty="0" smtClean="0"/>
              <a:t>DBM Sec. </a:t>
            </a:r>
            <a:r>
              <a:rPr lang="en-PH" dirty="0" err="1" smtClean="0"/>
              <a:t>Diokno’s</a:t>
            </a:r>
            <a:r>
              <a:rPr lang="en-PH" dirty="0" smtClean="0"/>
              <a:t> early pronouncement to give preference to “hybrid PPP” is worth pursuing.</a:t>
            </a:r>
          </a:p>
          <a:p>
            <a:pPr>
              <a:spcAft>
                <a:spcPts val="1200"/>
              </a:spcAft>
            </a:pPr>
            <a:r>
              <a:rPr lang="en-PH" dirty="0" smtClean="0"/>
              <a:t>This infrastructure strategy assigns the task of building the projects to the government because of its capacity to negotiate ROW and access to </a:t>
            </a:r>
            <a:r>
              <a:rPr lang="en-PH" dirty="0" err="1" smtClean="0"/>
              <a:t>concessional</a:t>
            </a:r>
            <a:r>
              <a:rPr lang="en-PH" dirty="0" smtClean="0"/>
              <a:t> low-interest funds. And to bid the O &amp; M of the completed project to the private sector which has a comparative advantage in efficiently performing these tasks.</a:t>
            </a:r>
            <a:endParaRPr lang="en-PH"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t>Conclusions</a:t>
            </a:r>
            <a:endParaRPr lang="en-PH" b="1" dirty="0"/>
          </a:p>
        </p:txBody>
      </p:sp>
      <p:sp>
        <p:nvSpPr>
          <p:cNvPr id="3" name="Content Placeholder 2"/>
          <p:cNvSpPr>
            <a:spLocks noGrp="1"/>
          </p:cNvSpPr>
          <p:nvPr>
            <p:ph sz="quarter" idx="1"/>
          </p:nvPr>
        </p:nvSpPr>
        <p:spPr>
          <a:xfrm>
            <a:off x="457200" y="914400"/>
            <a:ext cx="8229600" cy="3867150"/>
          </a:xfrm>
        </p:spPr>
        <p:txBody>
          <a:bodyPr>
            <a:normAutofit/>
          </a:bodyPr>
          <a:lstStyle/>
          <a:p>
            <a:pPr>
              <a:spcAft>
                <a:spcPts val="600"/>
              </a:spcAft>
            </a:pPr>
            <a:r>
              <a:rPr lang="en-PH" sz="2000" dirty="0" smtClean="0"/>
              <a:t>The impact of infrastructure on growth depends on the type of infrastructure, the state of the country’s development path, and the region/location.</a:t>
            </a:r>
          </a:p>
          <a:p>
            <a:pPr>
              <a:spcAft>
                <a:spcPts val="600"/>
              </a:spcAft>
            </a:pPr>
            <a:r>
              <a:rPr lang="en-PH" sz="2000" dirty="0" smtClean="0"/>
              <a:t>In situations when the efficacy of capital is low, investment in maintenance may actually have a higher rate of return than new investment.</a:t>
            </a:r>
          </a:p>
          <a:p>
            <a:pPr>
              <a:spcAft>
                <a:spcPts val="600"/>
              </a:spcAft>
            </a:pPr>
            <a:r>
              <a:rPr lang="en-PH" sz="2000" dirty="0" smtClean="0"/>
              <a:t>Given the uncertainty and problems connected with PPP modes that transfer the design and build components to the private partners, the appropriate PPP mode is the O &amp; M type which strengthens government’s capacity to build projects on time complemented by private sector’s efficiency in managing, operating, maintaining, and marketing the project.</a:t>
            </a:r>
            <a:endParaRPr lang="en-PH"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857250"/>
          </a:xfrm>
        </p:spPr>
        <p:txBody>
          <a:bodyPr>
            <a:normAutofit/>
          </a:bodyPr>
          <a:lstStyle/>
          <a:p>
            <a:pPr algn="ctr"/>
            <a:r>
              <a:rPr lang="en-PH" sz="4800" b="1" smtClean="0"/>
              <a:t>Thank You</a:t>
            </a:r>
            <a:endParaRPr lang="en-PH" sz="4800"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554</TotalTime>
  <Words>1617</Words>
  <Application>Microsoft Office PowerPoint</Application>
  <PresentationFormat>On-screen Show (16:9)</PresentationFormat>
  <Paragraphs>296</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Origin</vt:lpstr>
      <vt:lpstr>Infrastructure and Economic Growth: The Philippine Experience</vt:lpstr>
      <vt:lpstr>Infrastructure – Growth Debate</vt:lpstr>
      <vt:lpstr>Infrastructure – Growth Debate</vt:lpstr>
      <vt:lpstr>Infrastructure – Growth Debate</vt:lpstr>
      <vt:lpstr>Capital and Cross-Country Differences</vt:lpstr>
      <vt:lpstr>Econometric Issues on Infrastructure – Growth Link</vt:lpstr>
      <vt:lpstr>PH Infrastructure Governance</vt:lpstr>
      <vt:lpstr>PH Infrastructure Governance</vt:lpstr>
      <vt:lpstr>PH Infrastructure Concerns</vt:lpstr>
      <vt:lpstr>Infrastructure Outlays: 2015-2017 (In Billion Pesos)</vt:lpstr>
      <vt:lpstr>The Government’s New Infrastructure Push</vt:lpstr>
      <vt:lpstr>Policy and Institutional Capacity</vt:lpstr>
      <vt:lpstr>Policy and Regulatory Structure: Philippines</vt:lpstr>
      <vt:lpstr>Policy and Regulatory Structure: Philippines</vt:lpstr>
      <vt:lpstr>Public – Private Partnership (PPP)</vt:lpstr>
      <vt:lpstr>Public – Private Partnership (PPP)</vt:lpstr>
      <vt:lpstr>The Philippine PPP Experience</vt:lpstr>
      <vt:lpstr>The Philippine PPP Experience</vt:lpstr>
      <vt:lpstr>The Philippine PPP Experience</vt:lpstr>
      <vt:lpstr>The Philippine PPP Experience</vt:lpstr>
      <vt:lpstr>Conclusions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Competition Policy and Regulation in Philippine Telecommunications</dc:title>
  <dc:creator>eulpindo</dc:creator>
  <cp:lastModifiedBy>eulpindo</cp:lastModifiedBy>
  <cp:revision>83</cp:revision>
  <dcterms:created xsi:type="dcterms:W3CDTF">2017-03-07T00:46:13Z</dcterms:created>
  <dcterms:modified xsi:type="dcterms:W3CDTF">2017-04-04T05:14:28Z</dcterms:modified>
</cp:coreProperties>
</file>